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4274" r:id="rId2"/>
  </p:sldMasterIdLst>
  <p:notesMasterIdLst>
    <p:notesMasterId r:id="rId73"/>
  </p:notesMasterIdLst>
  <p:handoutMasterIdLst>
    <p:handoutMasterId r:id="rId74"/>
  </p:handoutMasterIdLst>
  <p:sldIdLst>
    <p:sldId id="501" r:id="rId3"/>
    <p:sldId id="504" r:id="rId4"/>
    <p:sldId id="691" r:id="rId5"/>
    <p:sldId id="618" r:id="rId6"/>
    <p:sldId id="648" r:id="rId7"/>
    <p:sldId id="560" r:id="rId8"/>
    <p:sldId id="577" r:id="rId9"/>
    <p:sldId id="621" r:id="rId10"/>
    <p:sldId id="578" r:id="rId11"/>
    <p:sldId id="619" r:id="rId12"/>
    <p:sldId id="620" r:id="rId13"/>
    <p:sldId id="624" r:id="rId14"/>
    <p:sldId id="626" r:id="rId15"/>
    <p:sldId id="658" r:id="rId16"/>
    <p:sldId id="628" r:id="rId17"/>
    <p:sldId id="627" r:id="rId18"/>
    <p:sldId id="622" r:id="rId19"/>
    <p:sldId id="547" r:id="rId20"/>
    <p:sldId id="659" r:id="rId21"/>
    <p:sldId id="660" r:id="rId22"/>
    <p:sldId id="663" r:id="rId23"/>
    <p:sldId id="629" r:id="rId24"/>
    <p:sldId id="664" r:id="rId25"/>
    <p:sldId id="665" r:id="rId26"/>
    <p:sldId id="670" r:id="rId27"/>
    <p:sldId id="662" r:id="rId28"/>
    <p:sldId id="672" r:id="rId29"/>
    <p:sldId id="668" r:id="rId30"/>
    <p:sldId id="671" r:id="rId31"/>
    <p:sldId id="669" r:id="rId32"/>
    <p:sldId id="673" r:id="rId33"/>
    <p:sldId id="702" r:id="rId34"/>
    <p:sldId id="703" r:id="rId35"/>
    <p:sldId id="674" r:id="rId36"/>
    <p:sldId id="676" r:id="rId37"/>
    <p:sldId id="675" r:id="rId38"/>
    <p:sldId id="690" r:id="rId39"/>
    <p:sldId id="692" r:id="rId40"/>
    <p:sldId id="693" r:id="rId41"/>
    <p:sldId id="694" r:id="rId42"/>
    <p:sldId id="677" r:id="rId43"/>
    <p:sldId id="678" r:id="rId44"/>
    <p:sldId id="679" r:id="rId45"/>
    <p:sldId id="680" r:id="rId46"/>
    <p:sldId id="681" r:id="rId47"/>
    <p:sldId id="684" r:id="rId48"/>
    <p:sldId id="685" r:id="rId49"/>
    <p:sldId id="686" r:id="rId50"/>
    <p:sldId id="687" r:id="rId51"/>
    <p:sldId id="688" r:id="rId52"/>
    <p:sldId id="689" r:id="rId53"/>
    <p:sldId id="632" r:id="rId54"/>
    <p:sldId id="700" r:id="rId55"/>
    <p:sldId id="699" r:id="rId56"/>
    <p:sldId id="637" r:id="rId57"/>
    <p:sldId id="633" r:id="rId58"/>
    <p:sldId id="647" r:id="rId59"/>
    <p:sldId id="634" r:id="rId60"/>
    <p:sldId id="642" r:id="rId61"/>
    <p:sldId id="635" r:id="rId62"/>
    <p:sldId id="636" r:id="rId63"/>
    <p:sldId id="640" r:id="rId64"/>
    <p:sldId id="641" r:id="rId65"/>
    <p:sldId id="695" r:id="rId66"/>
    <p:sldId id="655" r:id="rId67"/>
    <p:sldId id="656" r:id="rId68"/>
    <p:sldId id="657" r:id="rId69"/>
    <p:sldId id="696" r:id="rId70"/>
    <p:sldId id="697" r:id="rId71"/>
    <p:sldId id="698" r:id="rId72"/>
  </p:sldIdLst>
  <p:sldSz cx="9144000" cy="6858000" type="letter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1B1B1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>
      <p:cViewPr varScale="1">
        <p:scale>
          <a:sx n="77" d="100"/>
          <a:sy n="77" d="100"/>
        </p:scale>
        <p:origin x="788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587375"/>
            <a:ext cx="4554537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15938" y="4344988"/>
            <a:ext cx="59102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6" tIns="44445" rIns="90476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We want this to be in font 11 and justify.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22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3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38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7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 descr="pp底圖_2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>
            <a:off x="304800" y="2819400"/>
            <a:ext cx="84042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dirty="0" smtClean="0"/>
              <a:t>按一下以編輯母片標題樣式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8125" y="6381750"/>
            <a:ext cx="2133600" cy="3127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D543E-1FD6-40C9-B1C2-65F4F63B63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382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01179-AE57-4086-A1D8-58CBC31A15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034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136-534C-42FA-8704-5665620601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6359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C1A7-A528-4823-A45E-756AEFC28B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3765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39479-B1B9-4312-9C3C-AEF6477865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5676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F934A-F78E-48EF-A2FE-7FB0288060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4145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E6922-D294-4E70-9B47-1249516A5E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6547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F6051-FBC0-473B-B4CF-FCE9BB201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495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821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378B1-C39D-4715-8F55-28A087C3AE0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7733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3E59E-EBD8-4134-9D7E-04B1A1D18F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847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05588" y="188913"/>
            <a:ext cx="2092325" cy="61198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850" y="188913"/>
            <a:ext cx="6129338" cy="61198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299D4-2F8C-457A-B7AD-9F46863C4C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5182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312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99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95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94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475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745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7" name="Text Box 5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zh-TW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kumimoji="1" b="1">
          <a:solidFill>
            <a:schemeClr val="tx1"/>
          </a:solidFill>
          <a:latin typeface="+mn-lt"/>
          <a:ea typeface="+mn-ea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kumimoji="1" b="1">
          <a:solidFill>
            <a:schemeClr val="tx1"/>
          </a:solidFill>
          <a:latin typeface="+mn-lt"/>
          <a:ea typeface="+mn-ea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Times New Roman" pitchFamily="18" charset="0"/>
          <a:ea typeface="+mn-ea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5pPr>
      <a:lvl6pPr marL="26289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6pPr>
      <a:lvl7pPr marL="30861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7pPr>
      <a:lvl8pPr marL="35433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8pPr>
      <a:lvl9pPr marL="40005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1" descr="pp底圖_2"/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7956550" y="1158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75438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24625"/>
            <a:ext cx="21336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F0491D5E-65E3-44CF-BE75-B8677CFE85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5" name="圖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597650"/>
            <a:ext cx="28384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0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+mj-lt"/>
          <a:ea typeface="+mj-ea"/>
          <a:cs typeface="華康新特圓體" pitchFamily="49" charset="-12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1pPr>
      <a:lvl2pPr marL="692150" indent="-347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  <a:cs typeface="華康中圓體(P)" pitchFamily="34" charset="-120"/>
        </a:defRPr>
      </a:lvl2pPr>
      <a:lvl3pPr marL="987425" indent="-293688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  <a:cs typeface="華康中圓體(P)" pitchFamily="34" charset="-120"/>
        </a:defRPr>
      </a:lvl3pPr>
      <a:lvl4pPr marL="1281113" indent="-2921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4pPr>
      <a:lvl5pPr marL="1598613" indent="-31591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5pPr>
      <a:lvl6pPr marL="20558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5130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4274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2" y="1988840"/>
            <a:ext cx="5977160" cy="765175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Timer / RTC/ </a:t>
            </a:r>
            <a:r>
              <a:rPr lang="en-US" altLang="zh-TW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WatchDog</a:t>
            </a: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4424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Functional Description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764704"/>
            <a:ext cx="1942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Toggle </a:t>
            </a:r>
            <a:r>
              <a:rPr lang="en-US" altLang="zh-TW" sz="2000" dirty="0">
                <a:solidFill>
                  <a:schemeClr val="accent2"/>
                </a:solidFill>
              </a:rPr>
              <a:t>Mode</a:t>
            </a:r>
          </a:p>
        </p:txBody>
      </p:sp>
      <p:sp>
        <p:nvSpPr>
          <p:cNvPr id="8" name="矩形 7"/>
          <p:cNvSpPr/>
          <p:nvPr/>
        </p:nvSpPr>
        <p:spPr>
          <a:xfrm>
            <a:off x="562264" y="1145553"/>
            <a:ext cx="811419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If </a:t>
            </a:r>
            <a:r>
              <a:rPr lang="en-US" altLang="zh-TW" sz="1600" dirty="0" smtClean="0">
                <a:solidFill>
                  <a:srgbClr val="0070C0"/>
                </a:solidFill>
              </a:rPr>
              <a:t>CEN</a:t>
            </a:r>
            <a:r>
              <a:rPr lang="en-US" altLang="zh-TW" sz="1600" dirty="0" smtClean="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solidFill>
                  <a:schemeClr val="tx1"/>
                </a:solidFill>
              </a:rPr>
              <a:t>(TCSR[30] timer enable bit) is set to 1, the timer counter starts up </a:t>
            </a:r>
            <a:r>
              <a:rPr lang="en-US" altLang="zh-TW" sz="1600" dirty="0" smtClean="0">
                <a:solidFill>
                  <a:schemeClr val="tx1"/>
                </a:solidFill>
              </a:rPr>
              <a:t>counting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Once the timer counter value reaches timer compare register (</a:t>
            </a:r>
            <a:r>
              <a:rPr lang="en-US" altLang="zh-TW" sz="1600" dirty="0">
                <a:solidFill>
                  <a:srgbClr val="C00000"/>
                </a:solidFill>
              </a:rPr>
              <a:t>TCMPR</a:t>
            </a:r>
            <a:r>
              <a:rPr lang="en-US" altLang="zh-TW" sz="1600" dirty="0">
                <a:solidFill>
                  <a:schemeClr val="tx1"/>
                </a:solidFill>
              </a:rPr>
              <a:t>) </a:t>
            </a:r>
            <a:r>
              <a:rPr lang="en-US" altLang="zh-TW" sz="1600" dirty="0" smtClean="0">
                <a:solidFill>
                  <a:schemeClr val="tx1"/>
                </a:solidFill>
              </a:rPr>
              <a:t>value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if </a:t>
            </a:r>
            <a:r>
              <a:rPr lang="en-US" altLang="zh-TW" sz="1600" dirty="0">
                <a:solidFill>
                  <a:srgbClr val="0070C0"/>
                </a:solidFill>
              </a:rPr>
              <a:t>IE</a:t>
            </a:r>
            <a:r>
              <a:rPr lang="en-US" altLang="zh-TW" sz="1600" dirty="0">
                <a:solidFill>
                  <a:schemeClr val="tx1"/>
                </a:solidFill>
              </a:rPr>
              <a:t> (TCSR[29] interrupt enable bit) is set to 1, then the timer interrupt flag is set and the interrupt signal is generated and sent to NVIC to inform CPU.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If </a:t>
            </a:r>
            <a:r>
              <a:rPr lang="en-US" altLang="zh-TW" sz="1600" dirty="0">
                <a:solidFill>
                  <a:srgbClr val="0070C0"/>
                </a:solidFill>
              </a:rPr>
              <a:t>IE</a:t>
            </a:r>
            <a:r>
              <a:rPr lang="en-US" altLang="zh-TW" sz="1600" dirty="0">
                <a:solidFill>
                  <a:schemeClr val="tx1"/>
                </a:solidFill>
              </a:rPr>
              <a:t> (TCSR[29] interrupt enable bit) is set to 0, no interrupt signal is </a:t>
            </a:r>
            <a:r>
              <a:rPr lang="en-US" altLang="zh-TW" sz="1600" dirty="0" smtClean="0">
                <a:solidFill>
                  <a:schemeClr val="tx1"/>
                </a:solidFill>
              </a:rPr>
              <a:t>generated.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0070C0"/>
                </a:solidFill>
              </a:rPr>
              <a:t>The associated </a:t>
            </a:r>
            <a:r>
              <a:rPr lang="en-US" altLang="zh-TW" sz="1600" u="sng" dirty="0">
                <a:solidFill>
                  <a:srgbClr val="0070C0"/>
                </a:solidFill>
              </a:rPr>
              <a:t>toggle output (tout) signal is set to 1</a:t>
            </a:r>
            <a:r>
              <a:rPr lang="en-US" altLang="zh-TW" sz="1600" dirty="0">
                <a:solidFill>
                  <a:srgbClr val="0070C0"/>
                </a:solidFill>
              </a:rPr>
              <a:t>.</a:t>
            </a:r>
            <a:endParaRPr lang="en-US" altLang="zh-TW" sz="1600" dirty="0" smtClean="0">
              <a:solidFill>
                <a:srgbClr val="0070C0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Once </a:t>
            </a:r>
            <a:r>
              <a:rPr lang="en-US" altLang="zh-TW" sz="1600" dirty="0">
                <a:solidFill>
                  <a:schemeClr val="tx1"/>
                </a:solidFill>
              </a:rPr>
              <a:t>the timer counter value reaches timer compare register (TCMPR) value, the timer counter value goes back to counting initial value and </a:t>
            </a:r>
            <a:r>
              <a:rPr lang="en-US" altLang="zh-TW" sz="1600" dirty="0">
                <a:solidFill>
                  <a:srgbClr val="0070C0"/>
                </a:solidFill>
              </a:rPr>
              <a:t>CEN (timer enable bit) is kept at 1 (counting enable continuously</a:t>
            </a:r>
            <a:r>
              <a:rPr lang="en-US" altLang="zh-TW" sz="1600" dirty="0" smtClean="0">
                <a:solidFill>
                  <a:srgbClr val="0070C0"/>
                </a:solidFill>
              </a:rPr>
              <a:t>). </a:t>
            </a:r>
            <a:r>
              <a:rPr lang="en-US" altLang="zh-TW" sz="1600" dirty="0">
                <a:solidFill>
                  <a:srgbClr val="0070C0"/>
                </a:solidFill>
              </a:rPr>
              <a:t>The </a:t>
            </a:r>
            <a:r>
              <a:rPr lang="en-US" altLang="zh-TW" sz="1600" dirty="0" smtClean="0">
                <a:solidFill>
                  <a:srgbClr val="0070C0"/>
                </a:solidFill>
              </a:rPr>
              <a:t>timer </a:t>
            </a:r>
            <a:r>
              <a:rPr lang="en-US" altLang="zh-TW" sz="1600" dirty="0">
                <a:solidFill>
                  <a:srgbClr val="0070C0"/>
                </a:solidFill>
              </a:rPr>
              <a:t>operates up counting again</a:t>
            </a:r>
            <a:r>
              <a:rPr lang="en-US" altLang="zh-TW" sz="1600" dirty="0" smtClean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If the interrupt flag is cleared by software, and IE (interrupt enable bit) is set to 1, </a:t>
            </a:r>
            <a:r>
              <a:rPr lang="en-US" altLang="zh-TW" sz="1600" dirty="0" smtClean="0">
                <a:solidFill>
                  <a:schemeClr val="tx1"/>
                </a:solidFill>
              </a:rPr>
              <a:t>then once </a:t>
            </a:r>
            <a:r>
              <a:rPr lang="en-US" altLang="zh-TW" sz="1600" dirty="0">
                <a:solidFill>
                  <a:schemeClr val="tx1"/>
                </a:solidFill>
              </a:rPr>
              <a:t>the timer counter value reaches timer compare register (TCMPR) </a:t>
            </a:r>
            <a:r>
              <a:rPr lang="en-US" altLang="zh-TW" sz="1600" dirty="0" smtClean="0">
                <a:solidFill>
                  <a:schemeClr val="tx1"/>
                </a:solidFill>
              </a:rPr>
              <a:t>value, the </a:t>
            </a:r>
            <a:r>
              <a:rPr lang="en-US" altLang="zh-TW" sz="1600" dirty="0">
                <a:solidFill>
                  <a:schemeClr val="tx1"/>
                </a:solidFill>
              </a:rPr>
              <a:t>timer interrupt flag is set and </a:t>
            </a:r>
            <a:r>
              <a:rPr lang="en-US" altLang="zh-TW" sz="1600" dirty="0" smtClean="0">
                <a:solidFill>
                  <a:srgbClr val="0070C0"/>
                </a:solidFill>
              </a:rPr>
              <a:t>the </a:t>
            </a:r>
            <a:r>
              <a:rPr lang="en-US" altLang="zh-TW" sz="1600" u="sng" dirty="0">
                <a:solidFill>
                  <a:srgbClr val="0070C0"/>
                </a:solidFill>
              </a:rPr>
              <a:t>associated toggle output (tout) signal is set to 0</a:t>
            </a:r>
            <a:r>
              <a:rPr lang="en-US" altLang="zh-TW" sz="1600" dirty="0" smtClean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Thus, </a:t>
            </a:r>
            <a:r>
              <a:rPr lang="en-US" altLang="zh-TW" sz="1600" dirty="0" smtClean="0">
                <a:solidFill>
                  <a:srgbClr val="C00000"/>
                </a:solidFill>
              </a:rPr>
              <a:t>toggle </a:t>
            </a:r>
            <a:r>
              <a:rPr lang="en-US" altLang="zh-TW" sz="1600" dirty="0">
                <a:solidFill>
                  <a:srgbClr val="C00000"/>
                </a:solidFill>
              </a:rPr>
              <a:t>output (tout) signal is changing back and forth with 50% duty cycle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3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4424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Functional Description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764704"/>
            <a:ext cx="35814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Continuous Counting Mode</a:t>
            </a:r>
          </a:p>
        </p:txBody>
      </p:sp>
      <p:sp>
        <p:nvSpPr>
          <p:cNvPr id="8" name="矩形 7"/>
          <p:cNvSpPr/>
          <p:nvPr/>
        </p:nvSpPr>
        <p:spPr>
          <a:xfrm>
            <a:off x="562264" y="1124744"/>
            <a:ext cx="8114192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If </a:t>
            </a:r>
            <a:r>
              <a:rPr lang="en-US" altLang="zh-TW" sz="1600" dirty="0" smtClean="0">
                <a:solidFill>
                  <a:srgbClr val="0070C0"/>
                </a:solidFill>
              </a:rPr>
              <a:t>CEN</a:t>
            </a:r>
            <a:r>
              <a:rPr lang="en-US" altLang="zh-TW" sz="1600" dirty="0" smtClean="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solidFill>
                  <a:schemeClr val="tx1"/>
                </a:solidFill>
              </a:rPr>
              <a:t>(TCSR[30] timer enable bit) is set to 1, the timer counter starts up </a:t>
            </a:r>
            <a:r>
              <a:rPr lang="en-US" altLang="zh-TW" sz="1600" dirty="0" smtClean="0">
                <a:solidFill>
                  <a:schemeClr val="tx1"/>
                </a:solidFill>
              </a:rPr>
              <a:t>counting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rgbClr val="0070C0"/>
                </a:solidFill>
              </a:rPr>
              <a:t>The </a:t>
            </a:r>
            <a:r>
              <a:rPr lang="en-US" altLang="zh-TW" sz="1600" dirty="0">
                <a:solidFill>
                  <a:srgbClr val="0070C0"/>
                </a:solidFill>
              </a:rPr>
              <a:t>associated interrupt signal is generated </a:t>
            </a:r>
            <a:r>
              <a:rPr lang="en-US" altLang="zh-TW" sz="1600" dirty="0">
                <a:solidFill>
                  <a:schemeClr val="tx1"/>
                </a:solidFill>
              </a:rPr>
              <a:t>depending on </a:t>
            </a:r>
            <a:r>
              <a:rPr lang="en-US" altLang="zh-TW" sz="1600" dirty="0">
                <a:solidFill>
                  <a:srgbClr val="0070C0"/>
                </a:solidFill>
              </a:rPr>
              <a:t>TDR = TCMPR </a:t>
            </a:r>
            <a:r>
              <a:rPr lang="en-US" altLang="zh-TW" sz="1600" dirty="0">
                <a:solidFill>
                  <a:schemeClr val="tx1"/>
                </a:solidFill>
              </a:rPr>
              <a:t>if IE (TCSR[29] interrupt enable bit) is enabled</a:t>
            </a:r>
            <a:r>
              <a:rPr lang="en-US" altLang="zh-TW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User can change different TCMPR value immediately without disabling timer </a:t>
            </a:r>
            <a:r>
              <a:rPr lang="en-US" altLang="zh-TW" sz="1600" dirty="0" smtClean="0">
                <a:solidFill>
                  <a:schemeClr val="tx1"/>
                </a:solidFill>
              </a:rPr>
              <a:t>counting and restarting timer counting.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rgbClr val="0070C0"/>
                </a:solidFill>
              </a:rPr>
              <a:t>If </a:t>
            </a:r>
            <a:r>
              <a:rPr lang="en-US" altLang="zh-TW" sz="1600" dirty="0">
                <a:solidFill>
                  <a:srgbClr val="0070C0"/>
                </a:solidFill>
              </a:rPr>
              <a:t>CEN is kept at 1 </a:t>
            </a:r>
            <a:r>
              <a:rPr lang="en-US" altLang="zh-TW" sz="1600" dirty="0">
                <a:solidFill>
                  <a:schemeClr val="tx1"/>
                </a:solidFill>
              </a:rPr>
              <a:t>(counting enable continuously) and </a:t>
            </a:r>
            <a:r>
              <a:rPr lang="en-US" altLang="zh-TW" sz="1600" dirty="0">
                <a:solidFill>
                  <a:srgbClr val="0070C0"/>
                </a:solidFill>
              </a:rPr>
              <a:t>TDR value will </a:t>
            </a:r>
            <a:r>
              <a:rPr lang="en-US" altLang="zh-TW" sz="1600" dirty="0" smtClean="0">
                <a:solidFill>
                  <a:srgbClr val="0070C0"/>
                </a:solidFill>
              </a:rPr>
              <a:t>continue </a:t>
            </a:r>
            <a:r>
              <a:rPr lang="en-US" altLang="zh-TW" sz="1600" dirty="0">
                <a:solidFill>
                  <a:srgbClr val="0070C0"/>
                </a:solidFill>
              </a:rPr>
              <a:t>to </a:t>
            </a:r>
            <a:r>
              <a:rPr lang="en-US" altLang="zh-TW" sz="1600" dirty="0" smtClean="0">
                <a:solidFill>
                  <a:srgbClr val="0070C0"/>
                </a:solidFill>
              </a:rPr>
              <a:t>count </a:t>
            </a:r>
            <a:r>
              <a:rPr lang="en-US" altLang="zh-TW" sz="1600" dirty="0">
                <a:solidFill>
                  <a:srgbClr val="0070C0"/>
                </a:solidFill>
              </a:rPr>
              <a:t>to 2</a:t>
            </a:r>
            <a:r>
              <a:rPr lang="en-US" altLang="zh-TW" sz="1600" baseline="30000" dirty="0">
                <a:solidFill>
                  <a:srgbClr val="0070C0"/>
                </a:solidFill>
              </a:rPr>
              <a:t>24</a:t>
            </a:r>
            <a:r>
              <a:rPr lang="en-US" altLang="zh-TW" sz="1600" dirty="0">
                <a:solidFill>
                  <a:srgbClr val="0070C0"/>
                </a:solidFill>
              </a:rPr>
              <a:t> -1, 0, 1, 2, 3, ˙˙˙ to 2</a:t>
            </a:r>
            <a:r>
              <a:rPr lang="en-US" altLang="zh-TW" sz="1600" baseline="30000" dirty="0">
                <a:solidFill>
                  <a:srgbClr val="0070C0"/>
                </a:solidFill>
              </a:rPr>
              <a:t>24</a:t>
            </a:r>
            <a:r>
              <a:rPr lang="en-US" altLang="zh-TW" sz="1600" dirty="0">
                <a:solidFill>
                  <a:srgbClr val="0070C0"/>
                </a:solidFill>
              </a:rPr>
              <a:t> -1 again and again</a:t>
            </a:r>
            <a:r>
              <a:rPr lang="en-US" altLang="zh-TW" sz="1600" dirty="0" smtClean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64417"/>
            <a:ext cx="6840760" cy="35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4424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Functional Description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764704"/>
            <a:ext cx="3281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Event Counting Function</a:t>
            </a:r>
          </a:p>
        </p:txBody>
      </p:sp>
      <p:sp>
        <p:nvSpPr>
          <p:cNvPr id="8" name="矩形 7"/>
          <p:cNvSpPr/>
          <p:nvPr/>
        </p:nvSpPr>
        <p:spPr>
          <a:xfrm>
            <a:off x="562264" y="1145553"/>
            <a:ext cx="811419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An application which can </a:t>
            </a:r>
            <a:r>
              <a:rPr lang="en-US" altLang="zh-TW" sz="1600" dirty="0">
                <a:solidFill>
                  <a:srgbClr val="C00000"/>
                </a:solidFill>
              </a:rPr>
              <a:t>count the event from TM0~TM3 pins </a:t>
            </a:r>
            <a:r>
              <a:rPr lang="en-US" altLang="zh-TW" sz="1600" dirty="0">
                <a:solidFill>
                  <a:schemeClr val="tx1"/>
                </a:solidFill>
              </a:rPr>
              <a:t>is provided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It </a:t>
            </a:r>
            <a:r>
              <a:rPr lang="en-US" altLang="zh-TW" sz="1600" dirty="0">
                <a:solidFill>
                  <a:schemeClr val="tx1"/>
                </a:solidFill>
              </a:rPr>
              <a:t>provides </a:t>
            </a:r>
            <a:r>
              <a:rPr lang="en-US" altLang="zh-TW" sz="1600" dirty="0">
                <a:solidFill>
                  <a:srgbClr val="0070C0"/>
                </a:solidFill>
              </a:rPr>
              <a:t>TM0~TM3</a:t>
            </a:r>
            <a:r>
              <a:rPr lang="en-US" altLang="zh-TW" sz="1600" dirty="0">
                <a:solidFill>
                  <a:schemeClr val="tx1"/>
                </a:solidFill>
              </a:rPr>
              <a:t> enabled or disabled de-bounce function by </a:t>
            </a:r>
            <a:r>
              <a:rPr lang="en-US" altLang="zh-TW" sz="1600" dirty="0" err="1">
                <a:solidFill>
                  <a:schemeClr val="tx1"/>
                </a:solidFill>
              </a:rPr>
              <a:t>TEXCONx</a:t>
            </a:r>
            <a:r>
              <a:rPr lang="en-US" altLang="zh-TW" sz="1600" dirty="0">
                <a:solidFill>
                  <a:schemeClr val="tx1"/>
                </a:solidFill>
              </a:rPr>
              <a:t>[7] and TM0~TM3 falling or rising phase counting setting by </a:t>
            </a:r>
            <a:r>
              <a:rPr lang="en-US" altLang="zh-TW" sz="1600" dirty="0" err="1">
                <a:solidFill>
                  <a:schemeClr val="tx1"/>
                </a:solidFill>
              </a:rPr>
              <a:t>TEXCONx</a:t>
            </a:r>
            <a:r>
              <a:rPr lang="en-US" altLang="zh-TW" sz="1600" dirty="0">
                <a:solidFill>
                  <a:schemeClr val="tx1"/>
                </a:solidFill>
              </a:rPr>
              <a:t>[0</a:t>
            </a:r>
            <a:r>
              <a:rPr lang="en-US" altLang="zh-TW" sz="1600" dirty="0" smtClean="0">
                <a:solidFill>
                  <a:schemeClr val="tx1"/>
                </a:solidFill>
              </a:rPr>
              <a:t>].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the event count source operating frequency should be less than 1/3 HCLK frequency if counting de-bounce is disabled or less than 1/8 HCLK frequency if counting de-bounce is enabled.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64704"/>
            <a:ext cx="8324850" cy="4181475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069751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Timer Register Map </a:t>
            </a:r>
            <a:endParaRPr lang="en-US" altLang="zh-TW" sz="2800" dirty="0" smtClean="0"/>
          </a:p>
        </p:txBody>
      </p:sp>
      <p:sp>
        <p:nvSpPr>
          <p:cNvPr id="3" name="文字方塊 2"/>
          <p:cNvSpPr txBox="1"/>
          <p:nvPr/>
        </p:nvSpPr>
        <p:spPr>
          <a:xfrm rot="16200000">
            <a:off x="975357" y="521406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…….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39683" y="5712786"/>
            <a:ext cx="2561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(Timer1, Timer2, Timer3)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20987" y="1484784"/>
            <a:ext cx="1940079" cy="57606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642501" y="1434262"/>
            <a:ext cx="1379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accent2"/>
                </a:solidFill>
              </a:rPr>
              <a:t>Timer0, Timer1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651397" y="1729089"/>
            <a:ext cx="1379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</a:rPr>
              <a:t>T</a:t>
            </a:r>
            <a:r>
              <a:rPr lang="en-US" altLang="zh-TW" sz="1400" dirty="0" smtClean="0">
                <a:solidFill>
                  <a:schemeClr val="accent2"/>
                </a:solidFill>
              </a:rPr>
              <a:t>imer2, Timer3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6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494546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Timer Interrupt </a:t>
            </a:r>
            <a:r>
              <a:rPr lang="en-US" altLang="zh-TW" dirty="0"/>
              <a:t>setting</a:t>
            </a:r>
            <a:endParaRPr lang="en-US" altLang="zh-TW" sz="2800" dirty="0" smtClean="0"/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2341" y="908720"/>
            <a:ext cx="7438011" cy="48974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  <a:buClr>
                <a:schemeClr val="accent2"/>
              </a:buClr>
              <a:defRPr/>
            </a:pPr>
            <a:r>
              <a:rPr lang="en-US" altLang="zh-TW" sz="2000" b="1" kern="0" dirty="0">
                <a:solidFill>
                  <a:schemeClr val="accent2"/>
                </a:solidFill>
              </a:rPr>
              <a:t>Open</a:t>
            </a:r>
            <a:r>
              <a:rPr lang="en-US" altLang="zh-TW" sz="2000" b="1" kern="0" dirty="0"/>
              <a:t> Timer in specified </a:t>
            </a:r>
            <a:r>
              <a:rPr lang="en-US" altLang="zh-TW" sz="2000" b="1" kern="0" dirty="0">
                <a:solidFill>
                  <a:srgbClr val="FF0000"/>
                </a:solidFill>
              </a:rPr>
              <a:t>mode</a:t>
            </a:r>
            <a:r>
              <a:rPr lang="en-US" altLang="zh-TW" sz="2000" b="1" kern="0" dirty="0"/>
              <a:t> and </a:t>
            </a:r>
            <a:r>
              <a:rPr lang="en-US" altLang="zh-TW" sz="2000" b="1" kern="0" dirty="0">
                <a:solidFill>
                  <a:srgbClr val="FF0000"/>
                </a:solidFill>
              </a:rPr>
              <a:t>frequency</a:t>
            </a:r>
            <a:r>
              <a:rPr lang="en-US" altLang="zh-TW" sz="2000" b="1" kern="0" dirty="0"/>
              <a:t> 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zh-TW" sz="1800" dirty="0" err="1" smtClean="0"/>
              <a:t>TIMER_Open</a:t>
            </a:r>
            <a:r>
              <a:rPr lang="en-US" altLang="zh-TW" sz="1800" dirty="0" smtClean="0"/>
              <a:t>(TIMER1, TMR1_OPERATING_MODE, TMR1_OPERATING_FREQ);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defRPr/>
            </a:pPr>
            <a:r>
              <a:rPr lang="en-US" altLang="zh-TW" sz="2000" b="1" kern="0" dirty="0" smtClean="0">
                <a:solidFill>
                  <a:schemeClr val="accent2"/>
                </a:solidFill>
              </a:rPr>
              <a:t>Enable</a:t>
            </a:r>
            <a:r>
              <a:rPr lang="en-US" altLang="zh-TW" sz="2000" b="1" kern="0" dirty="0" smtClean="0"/>
              <a:t> </a:t>
            </a:r>
            <a:r>
              <a:rPr lang="en-US" altLang="zh-TW" sz="2000" b="1" kern="0" dirty="0"/>
              <a:t>Timer Interrupt: 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zh-TW" sz="1800" dirty="0" err="1"/>
              <a:t>TIMER_EnableInt</a:t>
            </a:r>
            <a:r>
              <a:rPr lang="en-US" altLang="zh-TW" sz="1800" dirty="0"/>
              <a:t>(TIMER1</a:t>
            </a:r>
            <a:r>
              <a:rPr lang="en-US" altLang="zh-TW" sz="1800" dirty="0" smtClean="0"/>
              <a:t>);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defRPr/>
            </a:pPr>
            <a:r>
              <a:rPr lang="en-US" altLang="zh-TW" sz="2000" b="1" kern="0" dirty="0">
                <a:solidFill>
                  <a:schemeClr val="accent2"/>
                </a:solidFill>
              </a:rPr>
              <a:t>Enable</a:t>
            </a:r>
            <a:r>
              <a:rPr lang="en-US" altLang="zh-TW" sz="2000" b="1" kern="0" dirty="0"/>
              <a:t> Timer IRQ: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zh-TW" sz="1800" dirty="0" err="1"/>
              <a:t>NVIC_EnableIRQ</a:t>
            </a:r>
            <a:r>
              <a:rPr lang="en-US" altLang="zh-TW" sz="1800" dirty="0"/>
              <a:t>(TMR1_IRQn); 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defRPr/>
            </a:pPr>
            <a:r>
              <a:rPr lang="en-US" altLang="zh-TW" sz="2000" b="1" kern="0" dirty="0">
                <a:solidFill>
                  <a:schemeClr val="accent2"/>
                </a:solidFill>
              </a:rPr>
              <a:t>Start</a:t>
            </a:r>
            <a:r>
              <a:rPr lang="en-US" altLang="zh-TW" sz="2000" b="1" kern="0" dirty="0"/>
              <a:t> Timer: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zh-TW" sz="1600" dirty="0" err="1"/>
              <a:t>TIMER_Start</a:t>
            </a:r>
            <a:r>
              <a:rPr lang="en-US" altLang="zh-TW" sz="1600" dirty="0"/>
              <a:t>(TIMER1</a:t>
            </a:r>
            <a:r>
              <a:rPr lang="en-US" altLang="zh-TW" sz="1600" dirty="0" smtClean="0"/>
              <a:t>);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9403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078039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TMR_Modes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8963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078039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TMR_Modes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6712"/>
            <a:ext cx="6610350" cy="5353050"/>
          </a:xfrm>
          <a:prstGeom prst="rect">
            <a:avLst/>
          </a:prstGeom>
        </p:spPr>
      </p:pic>
      <p:sp>
        <p:nvSpPr>
          <p:cNvPr id="10" name="Rounded Rectangular Callout 3"/>
          <p:cNvSpPr>
            <a:spLocks noChangeArrowheads="1"/>
          </p:cNvSpPr>
          <p:nvPr/>
        </p:nvSpPr>
        <p:spPr bwMode="auto">
          <a:xfrm>
            <a:off x="6209716" y="1504961"/>
            <a:ext cx="2789212" cy="581295"/>
          </a:xfrm>
          <a:prstGeom prst="wedgeRoundRectCallout">
            <a:avLst>
              <a:gd name="adj1" fmla="val -38740"/>
              <a:gd name="adj2" fmla="val 41371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open 4 Timers at different mode with 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the same frequency 1Hz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47864" y="908720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>
                <a:solidFill>
                  <a:schemeClr val="accent2"/>
                </a:solidFill>
              </a:rPr>
              <a:t>TIMER_ONESHOT_MODE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 bwMode="auto">
          <a:xfrm flipH="1">
            <a:off x="3203848" y="1052736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13"/>
          <p:cNvSpPr/>
          <p:nvPr/>
        </p:nvSpPr>
        <p:spPr>
          <a:xfrm>
            <a:off x="3500264" y="2276872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accent2"/>
                </a:solidFill>
              </a:rPr>
              <a:t>TIMER_</a:t>
            </a:r>
            <a:r>
              <a:rPr lang="en-US" altLang="zh-TW" sz="1100" b="1" dirty="0">
                <a:solidFill>
                  <a:schemeClr val="accent2"/>
                </a:solidFill>
              </a:rPr>
              <a:t>PERIODIC</a:t>
            </a:r>
            <a:r>
              <a:rPr lang="en-US" altLang="zh-TW" sz="1100" b="1" dirty="0" smtClean="0">
                <a:solidFill>
                  <a:schemeClr val="accent2"/>
                </a:solidFill>
              </a:rPr>
              <a:t>_MODE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 bwMode="auto">
          <a:xfrm flipH="1">
            <a:off x="3356248" y="2420888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矩形 16"/>
          <p:cNvSpPr/>
          <p:nvPr/>
        </p:nvSpPr>
        <p:spPr>
          <a:xfrm>
            <a:off x="3533011" y="3573016"/>
            <a:ext cx="17988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accent2"/>
                </a:solidFill>
              </a:rPr>
              <a:t>TIMER_</a:t>
            </a:r>
            <a:r>
              <a:rPr lang="en-US" altLang="zh-TW" sz="1100" b="1" dirty="0">
                <a:solidFill>
                  <a:schemeClr val="accent2"/>
                </a:solidFill>
              </a:rPr>
              <a:t>TOGGLE</a:t>
            </a:r>
            <a:r>
              <a:rPr lang="en-US" altLang="zh-TW" sz="1100" b="1" dirty="0" smtClean="0">
                <a:solidFill>
                  <a:schemeClr val="accent2"/>
                </a:solidFill>
              </a:rPr>
              <a:t>_MODE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 bwMode="auto">
          <a:xfrm flipH="1">
            <a:off x="3388995" y="3717032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/>
          <p:cNvSpPr/>
          <p:nvPr/>
        </p:nvSpPr>
        <p:spPr>
          <a:xfrm>
            <a:off x="3652664" y="4941168"/>
            <a:ext cx="21547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accent2"/>
                </a:solidFill>
              </a:rPr>
              <a:t>TIMER_</a:t>
            </a:r>
            <a:r>
              <a:rPr lang="en-US" altLang="zh-TW" sz="1100" b="1" dirty="0">
                <a:solidFill>
                  <a:schemeClr val="accent2"/>
                </a:solidFill>
              </a:rPr>
              <a:t>CONTINUOUS</a:t>
            </a:r>
            <a:r>
              <a:rPr lang="en-US" altLang="zh-TW" sz="1100" b="1" dirty="0" smtClean="0">
                <a:solidFill>
                  <a:schemeClr val="accent2"/>
                </a:solidFill>
              </a:rPr>
              <a:t>_MODE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 bwMode="auto">
          <a:xfrm flipH="1">
            <a:off x="3508648" y="5085184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矩形 21"/>
          <p:cNvSpPr/>
          <p:nvPr/>
        </p:nvSpPr>
        <p:spPr>
          <a:xfrm>
            <a:off x="6078109" y="908720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accent2"/>
                </a:solidFill>
              </a:rPr>
              <a:t>1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 bwMode="auto">
          <a:xfrm flipH="1">
            <a:off x="5878398" y="1052736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矩形 23"/>
          <p:cNvSpPr/>
          <p:nvPr/>
        </p:nvSpPr>
        <p:spPr>
          <a:xfrm>
            <a:off x="6108986" y="2276872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accent2"/>
                </a:solidFill>
              </a:rPr>
              <a:t>1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 bwMode="auto">
          <a:xfrm flipH="1">
            <a:off x="5909275" y="2420888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矩形 25"/>
          <p:cNvSpPr/>
          <p:nvPr/>
        </p:nvSpPr>
        <p:spPr>
          <a:xfrm>
            <a:off x="6108986" y="3573016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accent2"/>
                </a:solidFill>
              </a:rPr>
              <a:t>1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 bwMode="auto">
          <a:xfrm flipH="1">
            <a:off x="5909275" y="3717032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矩形 27"/>
          <p:cNvSpPr/>
          <p:nvPr/>
        </p:nvSpPr>
        <p:spPr>
          <a:xfrm>
            <a:off x="6108986" y="4941168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accent2"/>
                </a:solidFill>
              </a:rPr>
              <a:t>1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 bwMode="auto">
          <a:xfrm flipH="1">
            <a:off x="5909275" y="5085184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381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078039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TMR_Modes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6624736" cy="6008047"/>
          </a:xfrm>
          <a:prstGeom prst="rect">
            <a:avLst/>
          </a:prstGeom>
        </p:spPr>
      </p:pic>
      <p:sp>
        <p:nvSpPr>
          <p:cNvPr id="5" name="Rounded Rectangular Callout 3"/>
          <p:cNvSpPr>
            <a:spLocks noChangeArrowheads="1"/>
          </p:cNvSpPr>
          <p:nvPr/>
        </p:nvSpPr>
        <p:spPr bwMode="auto">
          <a:xfrm>
            <a:off x="5148064" y="980728"/>
            <a:ext cx="3024336" cy="581295"/>
          </a:xfrm>
          <a:prstGeom prst="wedgeRoundRectCallout">
            <a:avLst>
              <a:gd name="adj1" fmla="val -74729"/>
              <a:gd name="adj2" fmla="val 25706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each Timer 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is set </a:t>
            </a: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to different mode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and control 1 red LED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26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71896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11" y="908720"/>
            <a:ext cx="7267575" cy="5819775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 bwMode="auto">
          <a:xfrm flipH="1">
            <a:off x="3923928" y="3871369"/>
            <a:ext cx="144016" cy="205703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線單箭頭接點 6"/>
          <p:cNvCxnSpPr/>
          <p:nvPr/>
        </p:nvCxnSpPr>
        <p:spPr bwMode="auto">
          <a:xfrm flipH="1">
            <a:off x="6026419" y="3871369"/>
            <a:ext cx="152464" cy="17613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文字方塊 4"/>
          <p:cNvSpPr txBox="1"/>
          <p:nvPr/>
        </p:nvSpPr>
        <p:spPr>
          <a:xfrm>
            <a:off x="6084168" y="365605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1 Hz</a:t>
            </a:r>
            <a:endParaRPr lang="zh-TW" altLang="en-US" sz="12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654683" y="3671446"/>
            <a:ext cx="18870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TIMER_PERIODIC_MODE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1478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78552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TMR_LED (RGB) 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352928" cy="492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186222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Outline</a:t>
            </a:r>
            <a:endParaRPr lang="en-US" altLang="zh-TW" sz="28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412776"/>
            <a:ext cx="684076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smtClean="0">
                <a:solidFill>
                  <a:srgbClr val="000000"/>
                </a:solidFill>
              </a:rPr>
              <a:t>TMR_LED</a:t>
            </a: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dirty="0" err="1"/>
              <a:t>TMR_Modes</a:t>
            </a:r>
            <a:r>
              <a:rPr lang="en-US" altLang="zh-TW" sz="2000" dirty="0"/>
              <a:t> </a:t>
            </a: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dirty="0" err="1" smtClean="0"/>
              <a:t>TMR_EventCount</a:t>
            </a:r>
            <a:endParaRPr lang="en-US" altLang="zh-TW" sz="2000" dirty="0" smtClean="0"/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dirty="0" smtClean="0"/>
              <a:t>RTC_LCD</a:t>
            </a: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dirty="0" err="1" smtClean="0"/>
              <a:t>RTC_Alarm</a:t>
            </a:r>
            <a:endParaRPr lang="en-US" altLang="zh-TW" sz="2000" dirty="0" smtClean="0"/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dirty="0" err="1" smtClean="0"/>
              <a:t>RTC_LCD_Clock</a:t>
            </a:r>
            <a:endParaRPr lang="en-US" altLang="zh-TW" sz="2000" dirty="0" smtClean="0"/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dirty="0" err="1"/>
              <a:t>WDT_Interrupt</a:t>
            </a:r>
            <a:endParaRPr lang="en-US" altLang="zh-TW" sz="2000" dirty="0"/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dirty="0" err="1"/>
              <a:t>WDT_Reset</a:t>
            </a:r>
            <a:endParaRPr lang="en-US" altLang="zh-TW" sz="2000" dirty="0"/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57150" indent="0" eaLnBrk="1" hangingPunct="1">
              <a:buClr>
                <a:schemeClr val="accent2"/>
              </a:buClr>
              <a:buSzPct val="55000"/>
              <a:buNone/>
              <a:defRPr/>
            </a:pP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endParaRPr lang="en-US" altLang="zh-TW" sz="1600" kern="0" dirty="0">
              <a:solidFill>
                <a:srgbClr val="000000"/>
              </a:solidFill>
            </a:endParaRP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altLang="zh-TW" sz="1600" kern="0" dirty="0">
              <a:solidFill>
                <a:srgbClr val="00000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39552" y="861798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>
                <a:solidFill>
                  <a:srgbClr val="0070C0"/>
                </a:solidFill>
              </a:rPr>
              <a:t>SampleCode</a:t>
            </a:r>
            <a:r>
              <a:rPr lang="en-US" altLang="zh-TW" sz="2400" dirty="0" smtClean="0">
                <a:solidFill>
                  <a:srgbClr val="0070C0"/>
                </a:solidFill>
              </a:rPr>
              <a:t> Projects to cover: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66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78552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TMR_LED (RGB) 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765487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4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103414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Review: GPIO_7seg </a:t>
            </a:r>
            <a:endParaRPr lang="en-US" altLang="zh-TW" sz="28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16938"/>
            <a:ext cx="6350367" cy="29000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4" y="3933056"/>
            <a:ext cx="3358637" cy="26338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4171260"/>
            <a:ext cx="3240360" cy="2416843"/>
          </a:xfrm>
          <a:prstGeom prst="rect">
            <a:avLst/>
          </a:prstGeom>
        </p:spPr>
      </p:pic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 bwMode="auto">
          <a:xfrm flipH="1">
            <a:off x="3233259" y="5028442"/>
            <a:ext cx="316498" cy="165502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字方塊 12"/>
          <p:cNvSpPr txBox="1"/>
          <p:nvPr/>
        </p:nvSpPr>
        <p:spPr>
          <a:xfrm>
            <a:off x="3563136" y="485539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C00000"/>
                </a:solidFill>
              </a:rPr>
              <a:t>Delay 5ms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51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11226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(7seg)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6" y="844994"/>
            <a:ext cx="7261381" cy="60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11226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(7seg)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8" y="952500"/>
            <a:ext cx="8651250" cy="52128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5397026" y="1268760"/>
            <a:ext cx="3567462" cy="36004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4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883803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Review: </a:t>
            </a:r>
            <a:r>
              <a:rPr lang="en-US" altLang="zh-TW" dirty="0" err="1" smtClean="0"/>
              <a:t>Scankey.c</a:t>
            </a:r>
            <a:endParaRPr lang="en-US" altLang="zh-TW" sz="28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02" y="1340768"/>
            <a:ext cx="5154149" cy="370389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41" y="1988840"/>
            <a:ext cx="3392791" cy="305028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67544" y="5325682"/>
            <a:ext cx="7199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rgbClr val="C00000"/>
                </a:solidFill>
              </a:rPr>
              <a:t>Key press will connect output pin to input </a:t>
            </a:r>
            <a:r>
              <a:rPr lang="en-US" altLang="zh-TW" sz="1600" dirty="0" smtClean="0">
                <a:solidFill>
                  <a:srgbClr val="C00000"/>
                </a:solidFill>
              </a:rPr>
              <a:t>pin</a:t>
            </a:r>
            <a:endParaRPr lang="en-US" altLang="zh-TW" sz="1600" dirty="0">
              <a:solidFill>
                <a:srgbClr val="C00000"/>
              </a:solidFill>
            </a:endParaRP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 bwMode="auto">
          <a:xfrm flipH="1">
            <a:off x="2987824" y="1535306"/>
            <a:ext cx="316498" cy="165502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字方塊 12"/>
          <p:cNvSpPr txBox="1"/>
          <p:nvPr/>
        </p:nvSpPr>
        <p:spPr>
          <a:xfrm>
            <a:off x="3304322" y="1340768"/>
            <a:ext cx="2809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C00000"/>
                </a:solidFill>
              </a:rPr>
              <a:t>PA2, PA1, PA0</a:t>
            </a:r>
            <a:r>
              <a:rPr lang="zh-TW" altLang="en-US" sz="1600" dirty="0" smtClean="0">
                <a:solidFill>
                  <a:srgbClr val="C00000"/>
                </a:solidFill>
              </a:rPr>
              <a:t> 輪流設定為</a:t>
            </a:r>
            <a:r>
              <a:rPr lang="en-US" altLang="zh-TW" sz="1600" dirty="0" smtClean="0">
                <a:solidFill>
                  <a:srgbClr val="C00000"/>
                </a:solidFill>
              </a:rPr>
              <a:t>’0’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267744" y="1772816"/>
            <a:ext cx="678632" cy="21602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403648" y="2708920"/>
            <a:ext cx="678632" cy="21602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1560" y="3605674"/>
            <a:ext cx="678632" cy="21602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998163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Review: GPIO_IRQ (with keypad) 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57383"/>
            <a:ext cx="3466771" cy="280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橢圓 7"/>
          <p:cNvSpPr/>
          <p:nvPr/>
        </p:nvSpPr>
        <p:spPr bwMode="auto">
          <a:xfrm>
            <a:off x="2786978" y="3695206"/>
            <a:ext cx="305013" cy="787917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107669" y="3706092"/>
            <a:ext cx="317484" cy="787917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19872" y="3694932"/>
            <a:ext cx="305013" cy="787917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68" y="1757383"/>
            <a:ext cx="3594888" cy="3231975"/>
          </a:xfrm>
          <a:prstGeom prst="rect">
            <a:avLst/>
          </a:prstGeom>
        </p:spPr>
      </p:pic>
      <p:sp>
        <p:nvSpPr>
          <p:cNvPr id="16" name="左大括弧 15"/>
          <p:cNvSpPr/>
          <p:nvPr/>
        </p:nvSpPr>
        <p:spPr bwMode="auto">
          <a:xfrm>
            <a:off x="5580112" y="1760033"/>
            <a:ext cx="360040" cy="842392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65873" y="1839728"/>
            <a:ext cx="1218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err="1" smtClean="0">
                <a:solidFill>
                  <a:schemeClr val="accent2"/>
                </a:solidFill>
              </a:rPr>
              <a:t>GPAB_IRQn</a:t>
            </a:r>
            <a:endParaRPr lang="zh-TW" altLang="en-US" sz="1400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076056" y="33442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/>
                </a:solidFill>
              </a:rPr>
              <a:t>0</a:t>
            </a:r>
            <a:endParaRPr lang="zh-TW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076056" y="40770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/>
                </a:solidFill>
              </a:rPr>
              <a:t>0</a:t>
            </a:r>
            <a:endParaRPr lang="zh-TW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076056" y="47251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/>
                </a:solidFill>
              </a:rPr>
              <a:t>0</a:t>
            </a:r>
            <a:endParaRPr lang="zh-TW" altLang="en-US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23471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(7seg+keypad)1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6" y="1757383"/>
            <a:ext cx="3456384" cy="284101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68" y="1757383"/>
            <a:ext cx="3594888" cy="3231975"/>
          </a:xfrm>
          <a:prstGeom prst="rect">
            <a:avLst/>
          </a:prstGeom>
        </p:spPr>
      </p:pic>
      <p:sp>
        <p:nvSpPr>
          <p:cNvPr id="11" name="左大括弧 10"/>
          <p:cNvSpPr/>
          <p:nvPr/>
        </p:nvSpPr>
        <p:spPr bwMode="auto">
          <a:xfrm>
            <a:off x="5580112" y="1760033"/>
            <a:ext cx="360040" cy="842392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465873" y="1839728"/>
            <a:ext cx="1218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err="1" smtClean="0">
                <a:solidFill>
                  <a:schemeClr val="accent2"/>
                </a:solidFill>
              </a:rPr>
              <a:t>GPAB_IRQn</a:t>
            </a:r>
            <a:endParaRPr lang="zh-TW" altLang="en-US" sz="1400" b="1" dirty="0"/>
          </a:p>
        </p:txBody>
      </p:sp>
      <p:sp>
        <p:nvSpPr>
          <p:cNvPr id="2" name="文字方塊 1"/>
          <p:cNvSpPr txBox="1"/>
          <p:nvPr/>
        </p:nvSpPr>
        <p:spPr>
          <a:xfrm>
            <a:off x="4355976" y="3388920"/>
            <a:ext cx="2840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0</a:t>
            </a: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r>
              <a:rPr lang="en-US" altLang="zh-TW" sz="1400" dirty="0" smtClean="0">
                <a:solidFill>
                  <a:schemeClr val="accent2"/>
                </a:solidFill>
              </a:rPr>
              <a:t>1</a:t>
            </a: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r>
              <a:rPr lang="en-US" altLang="zh-TW" sz="1400" dirty="0">
                <a:solidFill>
                  <a:schemeClr val="accent2"/>
                </a:solidFill>
              </a:rPr>
              <a:t>1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769792" y="3388920"/>
            <a:ext cx="2840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accent2"/>
                </a:solidFill>
              </a:rPr>
              <a:t>1</a:t>
            </a: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r>
              <a:rPr lang="en-US" altLang="zh-TW" sz="1400" b="1" dirty="0" smtClean="0">
                <a:solidFill>
                  <a:srgbClr val="FF0000"/>
                </a:solidFill>
              </a:rPr>
              <a:t>0</a:t>
            </a: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r>
              <a:rPr lang="en-US" altLang="zh-TW" sz="1400" dirty="0">
                <a:solidFill>
                  <a:schemeClr val="accent2"/>
                </a:solidFill>
              </a:rPr>
              <a:t>1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129513" y="3388920"/>
            <a:ext cx="2840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accent2"/>
                </a:solidFill>
              </a:rPr>
              <a:t>1</a:t>
            </a: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r>
              <a:rPr lang="en-US" altLang="zh-TW" sz="1400" dirty="0" smtClean="0">
                <a:solidFill>
                  <a:schemeClr val="accent2"/>
                </a:solidFill>
              </a:rPr>
              <a:t>1</a:t>
            </a: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endParaRPr lang="en-US" altLang="zh-TW" sz="1400" dirty="0" smtClean="0">
              <a:solidFill>
                <a:schemeClr val="accent2"/>
              </a:solidFill>
            </a:endParaRPr>
          </a:p>
          <a:p>
            <a:r>
              <a:rPr lang="en-US" altLang="zh-TW" sz="1400" b="1" dirty="0" smtClean="0">
                <a:solidFill>
                  <a:srgbClr val="FF0000"/>
                </a:solidFill>
              </a:rPr>
              <a:t>0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 bwMode="auto">
          <a:xfrm>
            <a:off x="4611350" y="4188430"/>
            <a:ext cx="217695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單箭頭接點 24"/>
          <p:cNvCxnSpPr/>
          <p:nvPr/>
        </p:nvCxnSpPr>
        <p:spPr bwMode="auto">
          <a:xfrm>
            <a:off x="5002377" y="4192624"/>
            <a:ext cx="217695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弧形 25"/>
          <p:cNvSpPr/>
          <p:nvPr/>
        </p:nvSpPr>
        <p:spPr bwMode="auto">
          <a:xfrm flipV="1">
            <a:off x="4527756" y="4759062"/>
            <a:ext cx="722070" cy="431637"/>
          </a:xfrm>
          <a:prstGeom prst="arc">
            <a:avLst>
              <a:gd name="adj1" fmla="val 10788187"/>
              <a:gd name="adj2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8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23471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(7seg+keypad)1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7" y="764704"/>
            <a:ext cx="6009876" cy="2592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0" y="3429000"/>
            <a:ext cx="7591911" cy="339532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92" y="774432"/>
            <a:ext cx="761606" cy="2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23471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(7seg+keypad)1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667881" cy="389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7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23471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(7seg+keypad)1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3" y="908720"/>
            <a:ext cx="6984776" cy="5616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755576" y="5085184"/>
            <a:ext cx="5040560" cy="86409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96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966611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Timer</a:t>
            </a:r>
            <a:endParaRPr lang="en-US" altLang="zh-TW" sz="2800" dirty="0" smtClean="0"/>
          </a:p>
        </p:txBody>
      </p:sp>
      <p:sp>
        <p:nvSpPr>
          <p:cNvPr id="13" name="矩形 12"/>
          <p:cNvSpPr/>
          <p:nvPr/>
        </p:nvSpPr>
        <p:spPr>
          <a:xfrm>
            <a:off x="547937" y="822287"/>
            <a:ext cx="8056512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400" dirty="0">
                <a:solidFill>
                  <a:schemeClr val="tx1"/>
                </a:solidFill>
              </a:rPr>
              <a:t>Many embedded applications require a microcontroller to operate at a </a:t>
            </a:r>
            <a:r>
              <a:rPr lang="en-US" altLang="zh-TW" sz="2400" dirty="0" smtClean="0">
                <a:solidFill>
                  <a:schemeClr val="tx1"/>
                </a:solidFill>
              </a:rPr>
              <a:t>different</a:t>
            </a:r>
            <a:r>
              <a:rPr lang="zh-TW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</a:rPr>
              <a:t>clock </a:t>
            </a:r>
            <a:r>
              <a:rPr lang="en-US" altLang="zh-TW" sz="2400" dirty="0">
                <a:solidFill>
                  <a:schemeClr val="tx1"/>
                </a:solidFill>
              </a:rPr>
              <a:t>frequency depending on the mode of operation. 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US" altLang="zh-TW" sz="2400" dirty="0" smtClean="0">
                <a:solidFill>
                  <a:schemeClr val="tx1"/>
                </a:solidFill>
              </a:rPr>
              <a:t>Usually, the</a:t>
            </a:r>
            <a:r>
              <a:rPr lang="zh-TW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</a:rPr>
              <a:t>microcontroller </a:t>
            </a:r>
            <a:r>
              <a:rPr lang="en-US" altLang="zh-TW" sz="2400" dirty="0">
                <a:solidFill>
                  <a:schemeClr val="tx1"/>
                </a:solidFill>
              </a:rPr>
              <a:t>is </a:t>
            </a:r>
            <a:r>
              <a:rPr lang="en-US" altLang="zh-TW" sz="2400" dirty="0" smtClean="0">
                <a:solidFill>
                  <a:schemeClr val="tx1"/>
                </a:solidFill>
              </a:rPr>
              <a:t>required </a:t>
            </a:r>
            <a:r>
              <a:rPr lang="en-US" altLang="zh-TW" sz="2400" dirty="0">
                <a:solidFill>
                  <a:schemeClr val="tx1"/>
                </a:solidFill>
              </a:rPr>
              <a:t>to 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accent2"/>
                </a:solidFill>
              </a:rPr>
              <a:t>generate </a:t>
            </a:r>
            <a:r>
              <a:rPr lang="en-US" altLang="zh-TW" sz="2000" dirty="0">
                <a:solidFill>
                  <a:schemeClr val="accent2"/>
                </a:solidFill>
              </a:rPr>
              <a:t>accurate timing </a:t>
            </a:r>
            <a:r>
              <a:rPr lang="en-US" altLang="zh-TW" sz="2000" dirty="0" smtClean="0">
                <a:solidFill>
                  <a:schemeClr val="accent2"/>
                </a:solidFill>
              </a:rPr>
              <a:t>intervals 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accent2"/>
                </a:solidFill>
              </a:rPr>
              <a:t>time/count</a:t>
            </a:r>
            <a:r>
              <a:rPr lang="zh-TW" altLang="en-US" sz="2000" dirty="0" smtClean="0">
                <a:solidFill>
                  <a:schemeClr val="accent2"/>
                </a:solidFill>
              </a:rPr>
              <a:t> </a:t>
            </a:r>
            <a:r>
              <a:rPr lang="en-US" altLang="zh-TW" sz="2000" dirty="0" smtClean="0">
                <a:solidFill>
                  <a:schemeClr val="accent2"/>
                </a:solidFill>
              </a:rPr>
              <a:t>external </a:t>
            </a:r>
            <a:r>
              <a:rPr lang="en-US" altLang="zh-TW" sz="2000" dirty="0">
                <a:solidFill>
                  <a:schemeClr val="accent2"/>
                </a:solidFill>
              </a:rPr>
              <a:t>events </a:t>
            </a:r>
            <a:r>
              <a:rPr lang="en-US" altLang="zh-TW" sz="2000" dirty="0">
                <a:solidFill>
                  <a:schemeClr val="tx1"/>
                </a:solidFill>
              </a:rPr>
              <a:t>(timer as an input device) 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accent2"/>
                </a:solidFill>
              </a:rPr>
              <a:t>generate </a:t>
            </a:r>
            <a:r>
              <a:rPr lang="en-US" altLang="zh-TW" sz="2000" dirty="0">
                <a:solidFill>
                  <a:schemeClr val="accent2"/>
                </a:solidFill>
              </a:rPr>
              <a:t>digital signals of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desired</a:t>
            </a:r>
            <a:r>
              <a:rPr lang="zh-TW" altLang="en-US" sz="2000" dirty="0" smtClean="0">
                <a:solidFill>
                  <a:schemeClr val="accent2"/>
                </a:solidFill>
              </a:rPr>
              <a:t> </a:t>
            </a:r>
            <a:r>
              <a:rPr lang="en-US" altLang="zh-TW" sz="2000" dirty="0" smtClean="0">
                <a:solidFill>
                  <a:schemeClr val="accent2"/>
                </a:solidFill>
              </a:rPr>
              <a:t>frequency </a:t>
            </a:r>
            <a:r>
              <a:rPr lang="en-US" altLang="zh-TW" sz="2000" dirty="0">
                <a:solidFill>
                  <a:schemeClr val="accent2"/>
                </a:solidFill>
              </a:rPr>
              <a:t>and pulse duration</a:t>
            </a:r>
            <a:r>
              <a:rPr lang="en-US" altLang="zh-TW" sz="2000" dirty="0">
                <a:solidFill>
                  <a:schemeClr val="tx1"/>
                </a:solidFill>
              </a:rPr>
              <a:t> (timer as an output </a:t>
            </a:r>
            <a:r>
              <a:rPr lang="en-US" altLang="zh-TW" sz="2000" dirty="0" smtClean="0">
                <a:solidFill>
                  <a:schemeClr val="tx1"/>
                </a:solidFill>
              </a:rPr>
              <a:t>device, such as in </a:t>
            </a:r>
            <a:r>
              <a:rPr lang="en-US" altLang="zh-TW" sz="2000" dirty="0" smtClean="0">
                <a:solidFill>
                  <a:srgbClr val="C00000"/>
                </a:solidFill>
              </a:rPr>
              <a:t>PWM</a:t>
            </a:r>
            <a:r>
              <a:rPr lang="en-US" altLang="zh-TW" sz="2000" dirty="0" smtClean="0">
                <a:solidFill>
                  <a:schemeClr val="tx1"/>
                </a:solidFill>
              </a:rPr>
              <a:t>).</a:t>
            </a:r>
            <a:endParaRPr lang="en-US" altLang="zh-TW" sz="2000" dirty="0">
              <a:solidFill>
                <a:schemeClr val="tx1"/>
              </a:solidFill>
            </a:endParaRPr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14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23471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(7seg+keypad)1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" y="908720"/>
            <a:ext cx="734072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23471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(7seg+keypad)1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MOV_00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600" y="1700808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8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038513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(7seg+keypad)2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723570"/>
            <a:ext cx="7094364" cy="61016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827584" y="5949280"/>
            <a:ext cx="4824536" cy="45152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038513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(7seg+keypad)2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6712"/>
            <a:ext cx="81534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6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23471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(7seg+keypad)3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4161880"/>
            <a:ext cx="5976664" cy="255995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1259632" y="5002689"/>
            <a:ext cx="1323388" cy="213308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67532"/>
            <a:ext cx="8734425" cy="3076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6543938" y="85245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chemeClr val="accent2"/>
                </a:solidFill>
              </a:rPr>
              <a:t>MCU_init.h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 bwMode="auto">
          <a:xfrm flipH="1">
            <a:off x="2747101" y="1916832"/>
            <a:ext cx="312731" cy="144016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715390" y="2870514"/>
            <a:ext cx="312731" cy="144016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矩形 4"/>
          <p:cNvSpPr/>
          <p:nvPr/>
        </p:nvSpPr>
        <p:spPr bwMode="auto">
          <a:xfrm>
            <a:off x="2715390" y="4161880"/>
            <a:ext cx="156365" cy="20322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626734" y="415215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00B050"/>
                </a:solidFill>
              </a:rPr>
              <a:t>3</a:t>
            </a:r>
            <a:endParaRPr lang="zh-TW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3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23471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(7seg+keypad)3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44581"/>
            <a:ext cx="7200800" cy="338637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18" y="764704"/>
            <a:ext cx="817763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23471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TMR_LED </a:t>
            </a:r>
            <a:r>
              <a:rPr lang="en-US" altLang="zh-TW" dirty="0" smtClean="0"/>
              <a:t>(7seg+keypad)3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9" y="836712"/>
            <a:ext cx="7272808" cy="576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2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308598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Timer as Input Device</a:t>
            </a:r>
            <a:endParaRPr lang="en-US" altLang="zh-TW" sz="2800" dirty="0" smtClean="0"/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908720"/>
            <a:ext cx="8496944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400" dirty="0">
                <a:solidFill>
                  <a:schemeClr val="accent2"/>
                </a:solidFill>
              </a:rPr>
              <a:t>There are two possible choices for timer input signal. </a:t>
            </a:r>
            <a:endParaRPr lang="en-US" altLang="zh-TW" sz="2400" dirty="0" smtClean="0">
              <a:solidFill>
                <a:schemeClr val="accent2"/>
              </a:solidFill>
            </a:endParaRP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tx1"/>
                </a:solidFill>
              </a:rPr>
              <a:t>One is </a:t>
            </a:r>
            <a:r>
              <a:rPr lang="en-US" altLang="zh-TW" sz="2000" dirty="0">
                <a:solidFill>
                  <a:schemeClr val="tx1"/>
                </a:solidFill>
              </a:rPr>
              <a:t>to use </a:t>
            </a:r>
            <a:r>
              <a:rPr lang="en-US" altLang="zh-TW" sz="2000" dirty="0" smtClean="0">
                <a:solidFill>
                  <a:schemeClr val="accent2"/>
                </a:solidFill>
              </a:rPr>
              <a:t>an internal </a:t>
            </a:r>
            <a:r>
              <a:rPr lang="en-US" altLang="zh-TW" sz="2000" dirty="0">
                <a:solidFill>
                  <a:schemeClr val="accent2"/>
                </a:solidFill>
              </a:rPr>
              <a:t>periodic clock signal</a:t>
            </a:r>
            <a:r>
              <a:rPr lang="en-US" altLang="zh-TW" sz="2000" dirty="0">
                <a:solidFill>
                  <a:schemeClr val="tx1"/>
                </a:solidFill>
              </a:rPr>
              <a:t>, operating at known frequency, as timer input. </a:t>
            </a:r>
            <a:r>
              <a:rPr lang="en-US" altLang="zh-TW" sz="2000" dirty="0" smtClean="0">
                <a:solidFill>
                  <a:schemeClr val="tx1"/>
                </a:solidFill>
              </a:rPr>
              <a:t>This scenario </a:t>
            </a:r>
            <a:r>
              <a:rPr lang="en-US" altLang="zh-TW" sz="2000" dirty="0">
                <a:solidFill>
                  <a:schemeClr val="tx1"/>
                </a:solidFill>
              </a:rPr>
              <a:t>has been discussed when the timer was used to generate </a:t>
            </a:r>
            <a:r>
              <a:rPr lang="en-US" altLang="zh-TW" sz="2000" dirty="0" smtClean="0">
                <a:solidFill>
                  <a:schemeClr val="tx1"/>
                </a:solidFill>
              </a:rPr>
              <a:t>periodic intervals.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tx1"/>
                </a:solidFill>
              </a:rPr>
              <a:t> Another is to use </a:t>
            </a:r>
            <a:r>
              <a:rPr lang="en-US" altLang="zh-TW" sz="2000" dirty="0" smtClean="0">
                <a:solidFill>
                  <a:schemeClr val="accent2"/>
                </a:solidFill>
              </a:rPr>
              <a:t>an external signal </a:t>
            </a:r>
            <a:r>
              <a:rPr lang="en-US" altLang="zh-TW" sz="2000" dirty="0" smtClean="0">
                <a:solidFill>
                  <a:schemeClr val="tx1"/>
                </a:solidFill>
              </a:rPr>
              <a:t>(either periodic or aperiodic but digital) as timer input</a:t>
            </a:r>
            <a:r>
              <a:rPr lang="zh-TW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using a GPIO pin configured for </a:t>
            </a:r>
            <a:r>
              <a:rPr lang="en-US" altLang="zh-TW" sz="2000" dirty="0" smtClean="0">
                <a:solidFill>
                  <a:schemeClr val="tx1"/>
                </a:solidFill>
              </a:rPr>
              <a:t>timer</a:t>
            </a:r>
            <a:r>
              <a:rPr lang="zh-TW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alternate </a:t>
            </a:r>
            <a:r>
              <a:rPr lang="en-US" altLang="zh-TW" sz="2000" dirty="0">
                <a:solidFill>
                  <a:schemeClr val="tx1"/>
                </a:solidFill>
              </a:rPr>
              <a:t>functionality </a:t>
            </a:r>
          </a:p>
          <a:p>
            <a:pPr marL="1257300" lvl="2" indent="-342900">
              <a:spcBef>
                <a:spcPts val="1200"/>
              </a:spcBef>
              <a:buFont typeface="Arial" panose="020B0604020202020204" pitchFamily="34" charset="0"/>
              <a:buChar char="‒"/>
            </a:pPr>
            <a:r>
              <a:rPr lang="en-US" altLang="zh-TW" sz="2000" dirty="0" smtClean="0">
                <a:solidFill>
                  <a:schemeClr val="tx1"/>
                </a:solidFill>
              </a:rPr>
              <a:t>When an external </a:t>
            </a:r>
            <a:r>
              <a:rPr lang="en-US" altLang="zh-TW" sz="2000" dirty="0">
                <a:solidFill>
                  <a:schemeClr val="tx1"/>
                </a:solidFill>
              </a:rPr>
              <a:t>signal applied to the timer input is </a:t>
            </a:r>
            <a:r>
              <a:rPr lang="en-US" altLang="zh-TW" sz="2000" dirty="0">
                <a:solidFill>
                  <a:srgbClr val="00B0F0"/>
                </a:solidFill>
              </a:rPr>
              <a:t>aperiodic,</a:t>
            </a:r>
            <a:r>
              <a:rPr lang="en-US" altLang="zh-TW" sz="2000" dirty="0">
                <a:solidFill>
                  <a:schemeClr val="tx1"/>
                </a:solidFill>
              </a:rPr>
              <a:t> we might be interested </a:t>
            </a:r>
            <a:r>
              <a:rPr lang="en-US" altLang="zh-TW" sz="2000" dirty="0" smtClean="0">
                <a:solidFill>
                  <a:schemeClr val="tx1"/>
                </a:solidFill>
              </a:rPr>
              <a:t>in its </a:t>
            </a:r>
            <a:r>
              <a:rPr lang="en-US" altLang="zh-TW" sz="2000" dirty="0">
                <a:solidFill>
                  <a:schemeClr val="tx1"/>
                </a:solidFill>
              </a:rPr>
              <a:t>accumulated count. The use of timer for this purpose is termed as </a:t>
            </a:r>
            <a:r>
              <a:rPr lang="en-US" altLang="zh-TW" sz="2000" dirty="0" smtClean="0">
                <a:solidFill>
                  <a:srgbClr val="C00000"/>
                </a:solidFill>
              </a:rPr>
              <a:t>external event </a:t>
            </a:r>
            <a:r>
              <a:rPr lang="en-US" altLang="zh-TW" sz="2000" dirty="0">
                <a:solidFill>
                  <a:srgbClr val="C00000"/>
                </a:solidFill>
              </a:rPr>
              <a:t>counter</a:t>
            </a:r>
            <a:r>
              <a:rPr lang="en-US" altLang="zh-TW" sz="2000" dirty="0">
                <a:solidFill>
                  <a:schemeClr val="tx1"/>
                </a:solidFill>
              </a:rPr>
              <a:t>. 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1257300" lvl="2" indent="-342900">
              <a:spcBef>
                <a:spcPts val="1200"/>
              </a:spcBef>
              <a:buFont typeface="Arial" panose="020B0604020202020204" pitchFamily="34" charset="0"/>
              <a:buChar char="‒"/>
            </a:pPr>
            <a:r>
              <a:rPr lang="en-US" altLang="zh-TW" sz="2000" dirty="0" smtClean="0">
                <a:solidFill>
                  <a:schemeClr val="tx1"/>
                </a:solidFill>
              </a:rPr>
              <a:t>When the </a:t>
            </a:r>
            <a:r>
              <a:rPr lang="en-US" altLang="zh-TW" sz="2000" dirty="0">
                <a:solidFill>
                  <a:schemeClr val="tx1"/>
                </a:solidFill>
              </a:rPr>
              <a:t>external signal is </a:t>
            </a:r>
            <a:r>
              <a:rPr lang="en-US" altLang="zh-TW" sz="2000" dirty="0">
                <a:solidFill>
                  <a:srgbClr val="00B0F0"/>
                </a:solidFill>
              </a:rPr>
              <a:t>periodic but </a:t>
            </a:r>
            <a:r>
              <a:rPr lang="en-US" altLang="zh-TW" sz="2000" dirty="0" smtClean="0">
                <a:solidFill>
                  <a:srgbClr val="00B0F0"/>
                </a:solidFill>
              </a:rPr>
              <a:t>of unknown </a:t>
            </a:r>
            <a:r>
              <a:rPr lang="en-US" altLang="zh-TW" sz="2000" dirty="0">
                <a:solidFill>
                  <a:srgbClr val="00B0F0"/>
                </a:solidFill>
              </a:rPr>
              <a:t>frequency.</a:t>
            </a:r>
            <a:r>
              <a:rPr lang="en-US" altLang="zh-TW" sz="2000" dirty="0">
                <a:solidFill>
                  <a:schemeClr val="tx1"/>
                </a:solidFill>
              </a:rPr>
              <a:t> The timer operating as an </a:t>
            </a:r>
            <a:r>
              <a:rPr lang="en-US" altLang="zh-TW" sz="2000" dirty="0">
                <a:solidFill>
                  <a:srgbClr val="C00000"/>
                </a:solidFill>
              </a:rPr>
              <a:t>input capture device</a:t>
            </a:r>
            <a:r>
              <a:rPr lang="en-US" altLang="zh-TW" sz="2000" dirty="0">
                <a:solidFill>
                  <a:schemeClr val="tx1"/>
                </a:solidFill>
              </a:rPr>
              <a:t> can be </a:t>
            </a:r>
            <a:r>
              <a:rPr lang="en-US" altLang="zh-TW" sz="2000" dirty="0" smtClean="0">
                <a:solidFill>
                  <a:schemeClr val="tx1"/>
                </a:solidFill>
              </a:rPr>
              <a:t>used to </a:t>
            </a:r>
            <a:r>
              <a:rPr lang="en-US" altLang="zh-TW" sz="2000" dirty="0">
                <a:solidFill>
                  <a:schemeClr val="tx1"/>
                </a:solidFill>
              </a:rPr>
              <a:t>measure this unknown frequency of the external signal. </a:t>
            </a:r>
          </a:p>
        </p:txBody>
      </p:sp>
    </p:spTree>
    <p:extLst>
      <p:ext uri="{BB962C8B-B14F-4D97-AF65-F5344CB8AC3E}">
        <p14:creationId xmlns:p14="http://schemas.microsoft.com/office/powerpoint/2010/main" val="421077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829848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TMR_EventCount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836712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accent2"/>
                </a:solidFill>
              </a:rPr>
              <a:t>MCU_init.h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8861053" cy="17567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9551" y="3328632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solidFill>
                  <a:schemeClr val="accent2"/>
                </a:solidFill>
              </a:rPr>
              <a:t>SYS_init.c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3864090"/>
            <a:ext cx="8870997" cy="158113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827584" y="2824655"/>
            <a:ext cx="1008112" cy="19192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87624" y="4725144"/>
            <a:ext cx="1656184" cy="21602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78845" y="5483243"/>
            <a:ext cx="4006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Set  PB8 as the Timer0 external input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cxnSp>
        <p:nvCxnSpPr>
          <p:cNvPr id="14" name="直線單箭頭接點 13"/>
          <p:cNvCxnSpPr>
            <a:stCxn id="12" idx="0"/>
          </p:cNvCxnSpPr>
          <p:nvPr/>
        </p:nvCxnSpPr>
        <p:spPr bwMode="auto">
          <a:xfrm flipV="1">
            <a:off x="4136749" y="5229200"/>
            <a:ext cx="0" cy="254043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5470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829848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TMR_EventCount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08719"/>
            <a:ext cx="6768752" cy="38566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00264" y="2852936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accent2"/>
                </a:solidFill>
              </a:rPr>
              <a:t>TIMER_</a:t>
            </a:r>
            <a:r>
              <a:rPr lang="en-US" altLang="zh-TW" sz="1100" b="1" dirty="0">
                <a:solidFill>
                  <a:schemeClr val="accent2"/>
                </a:solidFill>
              </a:rPr>
              <a:t>PERIODIC</a:t>
            </a:r>
            <a:r>
              <a:rPr lang="en-US" altLang="zh-TW" sz="1100" b="1" dirty="0" smtClean="0">
                <a:solidFill>
                  <a:schemeClr val="accent2"/>
                </a:solidFill>
              </a:rPr>
              <a:t>_MODE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3356248" y="2996952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277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966611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Timer</a:t>
            </a:r>
            <a:endParaRPr lang="en-US" altLang="zh-TW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786673" y="1231592"/>
            <a:ext cx="7632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The timer controller includes </a:t>
            </a:r>
            <a:r>
              <a:rPr lang="en-US" altLang="zh-TW" sz="1600" dirty="0">
                <a:solidFill>
                  <a:schemeClr val="accent2"/>
                </a:solidFill>
              </a:rPr>
              <a:t>four 32-bit timers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  <a:r>
              <a:rPr lang="en-US" altLang="zh-TW" sz="1600" dirty="0" smtClean="0">
                <a:solidFill>
                  <a:schemeClr val="tx1"/>
                </a:solidFill>
              </a:rPr>
              <a:t>TIMER0~TIMER3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The </a:t>
            </a:r>
            <a:r>
              <a:rPr lang="en-US" altLang="zh-TW" sz="1600" dirty="0">
                <a:solidFill>
                  <a:schemeClr val="tx1"/>
                </a:solidFill>
              </a:rPr>
              <a:t>timer can perform functions like frequency measurement, event counting, interval measurement, clock generation, delay </a:t>
            </a:r>
            <a:r>
              <a:rPr lang="en-US" altLang="zh-TW" sz="1600" dirty="0" smtClean="0">
                <a:solidFill>
                  <a:schemeClr val="tx1"/>
                </a:solidFill>
              </a:rPr>
              <a:t>timing and </a:t>
            </a:r>
            <a:r>
              <a:rPr lang="en-US" altLang="zh-TW" sz="1600" dirty="0">
                <a:solidFill>
                  <a:schemeClr val="tx1"/>
                </a:solidFill>
              </a:rPr>
              <a:t>so on.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The </a:t>
            </a:r>
            <a:r>
              <a:rPr lang="en-US" altLang="zh-TW" sz="1600" dirty="0">
                <a:solidFill>
                  <a:schemeClr val="tx1"/>
                </a:solidFill>
              </a:rPr>
              <a:t>timer can generate an interrupt signal upon timeout, or provide the current value during operation.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7936" y="822287"/>
            <a:ext cx="15424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Overview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6673" y="3284984"/>
            <a:ext cx="745773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4 sets of 32-bit </a:t>
            </a:r>
            <a:r>
              <a:rPr lang="en-US" altLang="zh-TW" sz="1600" dirty="0" smtClean="0">
                <a:solidFill>
                  <a:schemeClr val="tx1"/>
                </a:solidFill>
              </a:rPr>
              <a:t>timers, each with a </a:t>
            </a:r>
            <a:r>
              <a:rPr lang="en-US" altLang="zh-TW" sz="1600" dirty="0">
                <a:solidFill>
                  <a:schemeClr val="tx1"/>
                </a:solidFill>
              </a:rPr>
              <a:t>24-bit up-timer and one 8-bit </a:t>
            </a:r>
            <a:r>
              <a:rPr lang="en-US" altLang="zh-TW" sz="1600" dirty="0" err="1" smtClean="0">
                <a:solidFill>
                  <a:schemeClr val="tx1"/>
                </a:solidFill>
              </a:rPr>
              <a:t>prescaler</a:t>
            </a:r>
            <a:r>
              <a:rPr lang="en-US" altLang="zh-TW" sz="1600" dirty="0" smtClean="0">
                <a:solidFill>
                  <a:schemeClr val="tx1"/>
                </a:solidFill>
              </a:rPr>
              <a:t> counter</a:t>
            </a:r>
            <a:r>
              <a:rPr lang="zh-TW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(divider)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Provides </a:t>
            </a:r>
            <a:r>
              <a:rPr lang="en-US" altLang="zh-TW" sz="1600" dirty="0">
                <a:solidFill>
                  <a:schemeClr val="accent2"/>
                </a:solidFill>
              </a:rPr>
              <a:t>one-shot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  <a:r>
              <a:rPr lang="en-US" altLang="zh-TW" sz="1600" dirty="0">
                <a:solidFill>
                  <a:schemeClr val="accent2"/>
                </a:solidFill>
              </a:rPr>
              <a:t>periodic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  <a:r>
              <a:rPr lang="en-US" altLang="zh-TW" sz="1600" dirty="0">
                <a:solidFill>
                  <a:schemeClr val="accent2"/>
                </a:solidFill>
              </a:rPr>
              <a:t>toggle</a:t>
            </a:r>
            <a:r>
              <a:rPr lang="en-US" altLang="zh-TW" sz="1600" dirty="0">
                <a:solidFill>
                  <a:schemeClr val="tx1"/>
                </a:solidFill>
              </a:rPr>
              <a:t> and </a:t>
            </a:r>
            <a:r>
              <a:rPr lang="en-US" altLang="zh-TW" sz="1600" dirty="0">
                <a:solidFill>
                  <a:schemeClr val="accent2"/>
                </a:solidFill>
              </a:rPr>
              <a:t>continuous</a:t>
            </a:r>
            <a:r>
              <a:rPr lang="en-US" altLang="zh-TW" sz="1600" dirty="0">
                <a:solidFill>
                  <a:schemeClr val="tx1"/>
                </a:solidFill>
              </a:rPr>
              <a:t> counting operation </a:t>
            </a:r>
            <a:r>
              <a:rPr lang="en-US" altLang="zh-TW" sz="1600" dirty="0" smtClean="0">
                <a:solidFill>
                  <a:schemeClr val="tx1"/>
                </a:solidFill>
              </a:rPr>
              <a:t>modes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Supports event counting function to count the event from external </a:t>
            </a:r>
            <a:r>
              <a:rPr lang="en-US" altLang="zh-TW" sz="1600" dirty="0" smtClean="0">
                <a:solidFill>
                  <a:schemeClr val="tx1"/>
                </a:solidFill>
              </a:rPr>
              <a:t>pin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Selectable 5 clock source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Time </a:t>
            </a:r>
            <a:r>
              <a:rPr lang="en-US" altLang="zh-TW" sz="1600" dirty="0">
                <a:solidFill>
                  <a:schemeClr val="tx1"/>
                </a:solidFill>
              </a:rPr>
              <a:t>out period = (Period of timer clock input) * (8-bit </a:t>
            </a:r>
            <a:r>
              <a:rPr lang="en-US" altLang="zh-TW" sz="1600" dirty="0" err="1" smtClean="0">
                <a:solidFill>
                  <a:schemeClr val="tx1"/>
                </a:solidFill>
              </a:rPr>
              <a:t>prescale</a:t>
            </a:r>
            <a:r>
              <a:rPr lang="en-US" altLang="zh-TW" sz="1600" dirty="0" smtClean="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solidFill>
                  <a:schemeClr val="tx1"/>
                </a:solidFill>
              </a:rPr>
              <a:t>+ 1) </a:t>
            </a:r>
            <a:r>
              <a:rPr lang="en-US" altLang="zh-TW" sz="1600" dirty="0" smtClean="0">
                <a:solidFill>
                  <a:schemeClr val="tx1"/>
                </a:solidFill>
              </a:rPr>
              <a:t>*  (</a:t>
            </a:r>
            <a:r>
              <a:rPr lang="en-US" altLang="zh-TW" sz="1600" dirty="0">
                <a:solidFill>
                  <a:schemeClr val="tx1"/>
                </a:solidFill>
              </a:rPr>
              <a:t>24-bit TCMP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7936" y="2875679"/>
            <a:ext cx="1484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Features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829848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TMR_EventCount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3" y="836712"/>
            <a:ext cx="6057900" cy="36004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32040" y="2276872"/>
            <a:ext cx="3888432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Use a wire to connect </a:t>
            </a:r>
            <a:r>
              <a:rPr lang="zh-TW" altLang="en-US" dirty="0" smtClean="0">
                <a:solidFill>
                  <a:schemeClr val="accent2"/>
                </a:solidFill>
              </a:rPr>
              <a:t>P</a:t>
            </a:r>
            <a:r>
              <a:rPr lang="zh-TW" altLang="en-US" dirty="0">
                <a:solidFill>
                  <a:schemeClr val="accent2"/>
                </a:solidFill>
              </a:rPr>
              <a:t>B8 </a:t>
            </a:r>
            <a:r>
              <a:rPr lang="en-US" altLang="zh-TW" dirty="0">
                <a:solidFill>
                  <a:schemeClr val="accent2"/>
                </a:solidFill>
              </a:rPr>
              <a:t>and</a:t>
            </a:r>
            <a:r>
              <a:rPr lang="zh-TW" altLang="en-US" dirty="0">
                <a:solidFill>
                  <a:schemeClr val="accent2"/>
                </a:solidFill>
              </a:rPr>
              <a:t> PB</a:t>
            </a:r>
            <a:r>
              <a:rPr lang="zh-TW" altLang="en-US" dirty="0" smtClean="0">
                <a:solidFill>
                  <a:schemeClr val="accent2"/>
                </a:solidFill>
              </a:rPr>
              <a:t>0</a:t>
            </a:r>
            <a:r>
              <a:rPr lang="en-US" altLang="zh-TW" dirty="0" smtClean="0">
                <a:solidFill>
                  <a:schemeClr val="accent2"/>
                </a:solidFill>
              </a:rPr>
              <a:t>, </a:t>
            </a:r>
          </a:p>
          <a:p>
            <a:r>
              <a:rPr lang="en-US" altLang="zh-TW" dirty="0" smtClean="0">
                <a:solidFill>
                  <a:schemeClr val="accent2"/>
                </a:solidFill>
              </a:rPr>
              <a:t>such that the output of PB0 will be the input of PB8</a:t>
            </a:r>
            <a:endParaRPr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13782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Real Time Clock (RTC) </a:t>
            </a:r>
            <a:endParaRPr lang="en-US" altLang="zh-TW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786673" y="1231592"/>
            <a:ext cx="774576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Real Time Clock (RTC) controller provides user the </a:t>
            </a:r>
            <a:r>
              <a:rPr lang="en-US" altLang="zh-TW" dirty="0">
                <a:solidFill>
                  <a:srgbClr val="FF0000"/>
                </a:solidFill>
              </a:rPr>
              <a:t>real time </a:t>
            </a:r>
            <a:r>
              <a:rPr lang="en-US" altLang="zh-TW" dirty="0">
                <a:solidFill>
                  <a:schemeClr val="tx1"/>
                </a:solidFill>
              </a:rPr>
              <a:t>and </a:t>
            </a:r>
            <a:r>
              <a:rPr lang="en-US" altLang="zh-TW" dirty="0">
                <a:solidFill>
                  <a:srgbClr val="FF0000"/>
                </a:solidFill>
              </a:rPr>
              <a:t>calendar</a:t>
            </a:r>
            <a:r>
              <a:rPr lang="en-US" altLang="zh-TW" dirty="0">
                <a:solidFill>
                  <a:schemeClr val="tx1"/>
                </a:solidFill>
              </a:rPr>
              <a:t> message.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RTC provides </a:t>
            </a:r>
            <a:r>
              <a:rPr lang="en-US" altLang="zh-TW" dirty="0">
                <a:solidFill>
                  <a:schemeClr val="tx1"/>
                </a:solidFill>
              </a:rPr>
              <a:t>the </a:t>
            </a:r>
            <a:r>
              <a:rPr lang="en-US" altLang="zh-TW" dirty="0">
                <a:solidFill>
                  <a:srgbClr val="0070C0"/>
                </a:solidFill>
              </a:rPr>
              <a:t>time message </a:t>
            </a:r>
            <a:r>
              <a:rPr lang="en-US" altLang="zh-TW" dirty="0">
                <a:solidFill>
                  <a:schemeClr val="tx1"/>
                </a:solidFill>
              </a:rPr>
              <a:t>(second, minute, hour) in Time Loading Register (TLR) as well as </a:t>
            </a:r>
            <a:r>
              <a:rPr lang="en-US" altLang="zh-TW" dirty="0">
                <a:solidFill>
                  <a:srgbClr val="0070C0"/>
                </a:solidFill>
              </a:rPr>
              <a:t>calendar message </a:t>
            </a:r>
            <a:r>
              <a:rPr lang="en-US" altLang="zh-TW" dirty="0">
                <a:solidFill>
                  <a:schemeClr val="tx1"/>
                </a:solidFill>
              </a:rPr>
              <a:t>(day, month, year) in Calendar Loading Register (CLR</a:t>
            </a:r>
            <a:r>
              <a:rPr lang="en-US" altLang="zh-TW" dirty="0" smtClean="0">
                <a:solidFill>
                  <a:schemeClr val="tx1"/>
                </a:solidFill>
              </a:rPr>
              <a:t>).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7936" y="822287"/>
            <a:ext cx="15424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Overview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6673" y="3190233"/>
            <a:ext cx="7632848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A time counter (second, minute, hour) and calendar counter (day, month, year) for user to check the time.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Alarm register (second, minute, hour, day, month, year).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12-hour or 24-hour mode is selectable.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 Leap year compensation </a:t>
            </a:r>
            <a:r>
              <a:rPr lang="en-US" altLang="zh-TW" dirty="0" smtClean="0">
                <a:solidFill>
                  <a:schemeClr val="tx1"/>
                </a:solidFill>
              </a:rPr>
              <a:t>automatically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Support </a:t>
            </a:r>
            <a:r>
              <a:rPr lang="en-US" altLang="zh-TW" dirty="0">
                <a:solidFill>
                  <a:srgbClr val="0070C0"/>
                </a:solidFill>
              </a:rPr>
              <a:t>periodic time tick interrupt </a:t>
            </a:r>
            <a:r>
              <a:rPr lang="en-US" altLang="zh-TW" dirty="0">
                <a:solidFill>
                  <a:schemeClr val="tx1"/>
                </a:solidFill>
              </a:rPr>
              <a:t>with 8 period options 1/128, 1/64, 1/32, 1/16, 1/8, 1/4, 1/2 and 1 </a:t>
            </a:r>
            <a:r>
              <a:rPr lang="en-US" altLang="zh-TW" dirty="0" smtClean="0">
                <a:solidFill>
                  <a:schemeClr val="tx1"/>
                </a:solidFill>
              </a:rPr>
              <a:t>second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Supports RTC Time Tick and Alarm </a:t>
            </a:r>
            <a:r>
              <a:rPr lang="en-US" altLang="zh-TW" dirty="0" smtClean="0">
                <a:solidFill>
                  <a:srgbClr val="0070C0"/>
                </a:solidFill>
              </a:rPr>
              <a:t>match interrupt.</a:t>
            </a:r>
            <a:endParaRPr lang="en-US" altLang="zh-TW" dirty="0">
              <a:solidFill>
                <a:srgbClr val="0070C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7936" y="2780928"/>
            <a:ext cx="1484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Features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72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046527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NUC140 Real Time Clock Block Diagram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03275"/>
            <a:ext cx="8020050" cy="476250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 bwMode="auto">
          <a:xfrm>
            <a:off x="6941541" y="3735886"/>
            <a:ext cx="645368" cy="44147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6804248" y="1700808"/>
            <a:ext cx="645368" cy="44147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2220609" y="3366419"/>
            <a:ext cx="1440160" cy="57606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3" name="橢圓 22"/>
          <p:cNvSpPr/>
          <p:nvPr/>
        </p:nvSpPr>
        <p:spPr bwMode="auto">
          <a:xfrm>
            <a:off x="6059295" y="3717033"/>
            <a:ext cx="300219" cy="288032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5940152" y="1700808"/>
            <a:ext cx="300219" cy="288032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849146" y="1340768"/>
            <a:ext cx="360040" cy="26626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5302966" y="3501008"/>
            <a:ext cx="360040" cy="26626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54291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NUC140 System Interrupt Map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04292"/>
            <a:ext cx="6438900" cy="4152900"/>
          </a:xfrm>
          <a:prstGeom prst="rect">
            <a:avLst/>
          </a:prstGeom>
        </p:spPr>
      </p:pic>
      <p:sp>
        <p:nvSpPr>
          <p:cNvPr id="5" name="Rounded Rectangle 1"/>
          <p:cNvSpPr>
            <a:spLocks noChangeArrowheads="1"/>
          </p:cNvSpPr>
          <p:nvPr/>
        </p:nvSpPr>
        <p:spPr bwMode="auto">
          <a:xfrm>
            <a:off x="1123221" y="4759418"/>
            <a:ext cx="6431295" cy="38834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46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702937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RTC_LCD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97063"/>
            <a:ext cx="8810625" cy="33242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11560" y="4309520"/>
            <a:ext cx="2952328" cy="21602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975423"/>
            <a:ext cx="3600400" cy="27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702937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RTC_LCD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83704"/>
            <a:ext cx="4238625" cy="3581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899592" y="3356992"/>
            <a:ext cx="3384376" cy="86409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514850"/>
            <a:ext cx="36195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12829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err="1" smtClean="0"/>
              <a:t>RTC_LCD_Clock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81200"/>
            <a:ext cx="6581775" cy="44196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239000" y="4653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…………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908720"/>
            <a:ext cx="382802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12829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err="1" smtClean="0"/>
              <a:t>RTC_LCD_Clock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86" y="980728"/>
            <a:ext cx="55340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12829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err="1" smtClean="0"/>
              <a:t>RTC_LCD_Clock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764704"/>
            <a:ext cx="5410200" cy="592455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 bwMode="auto">
          <a:xfrm flipH="1" flipV="1">
            <a:off x="3603238" y="3752798"/>
            <a:ext cx="199055" cy="1760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9637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48095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err="1" smtClean="0"/>
              <a:t>RTC_Alarm_LCD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7911412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052736"/>
            <a:ext cx="6410325" cy="4467225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54291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NUC140 System Interrupt Map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Rounded Rectangle 1"/>
          <p:cNvSpPr>
            <a:spLocks noChangeArrowheads="1"/>
          </p:cNvSpPr>
          <p:nvPr/>
        </p:nvSpPr>
        <p:spPr bwMode="auto">
          <a:xfrm>
            <a:off x="1266745" y="4438477"/>
            <a:ext cx="6403212" cy="1008112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73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48095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err="1" smtClean="0"/>
              <a:t>RTC_Alarm_LCD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" y="764704"/>
            <a:ext cx="6768752" cy="588120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 bwMode="auto">
          <a:xfrm flipH="1" flipV="1">
            <a:off x="3393906" y="6237312"/>
            <a:ext cx="199055" cy="1760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869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48095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err="1" smtClean="0"/>
              <a:t>RTC_Alarm_LCD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4" y="764704"/>
            <a:ext cx="8877300" cy="48101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" y="5574829"/>
            <a:ext cx="3790950" cy="100965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 bwMode="auto">
          <a:xfrm flipH="1">
            <a:off x="6012160" y="4365104"/>
            <a:ext cx="312731" cy="144016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線單箭頭接點 6"/>
          <p:cNvCxnSpPr/>
          <p:nvPr/>
        </p:nvCxnSpPr>
        <p:spPr bwMode="auto">
          <a:xfrm flipH="1">
            <a:off x="3419872" y="1340768"/>
            <a:ext cx="312731" cy="144016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322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8263481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Watchdog Timer (WDT</a:t>
            </a:r>
            <a:r>
              <a:rPr lang="en-US" altLang="zh-TW" dirty="0" smtClean="0"/>
              <a:t>) – </a:t>
            </a:r>
            <a:r>
              <a:rPr lang="en-US" altLang="zh-TW" dirty="0"/>
              <a:t>Detecting Software “Hangs”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786673" y="1231592"/>
            <a:ext cx="7745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Could be an infinite </a:t>
            </a:r>
            <a:r>
              <a:rPr lang="en-US" altLang="zh-TW" dirty="0" smtClean="0">
                <a:solidFill>
                  <a:schemeClr val="tx1"/>
                </a:solidFill>
              </a:rPr>
              <a:t>loop.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Could be corrupted data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… but often systems “lock up” or “hang”</a:t>
            </a:r>
          </a:p>
        </p:txBody>
      </p:sp>
      <p:sp>
        <p:nvSpPr>
          <p:cNvPr id="13" name="矩形 12"/>
          <p:cNvSpPr/>
          <p:nvPr/>
        </p:nvSpPr>
        <p:spPr>
          <a:xfrm>
            <a:off x="547936" y="822287"/>
            <a:ext cx="6848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A common symptom of software problem – system hang</a:t>
            </a:r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5374" y="2549466"/>
            <a:ext cx="70214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Good general-purpose remedy – reboot system if it hangs</a:t>
            </a:r>
          </a:p>
        </p:txBody>
      </p:sp>
      <p:sp>
        <p:nvSpPr>
          <p:cNvPr id="8" name="矩形 7"/>
          <p:cNvSpPr/>
          <p:nvPr/>
        </p:nvSpPr>
        <p:spPr>
          <a:xfrm>
            <a:off x="547936" y="3878969"/>
            <a:ext cx="28969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Basic watchdog idea:</a:t>
            </a:r>
          </a:p>
        </p:txBody>
      </p:sp>
      <p:sp>
        <p:nvSpPr>
          <p:cNvPr id="9" name="矩形 8"/>
          <p:cNvSpPr/>
          <p:nvPr/>
        </p:nvSpPr>
        <p:spPr>
          <a:xfrm>
            <a:off x="783495" y="2927846"/>
            <a:ext cx="774576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But, </a:t>
            </a:r>
            <a:r>
              <a:rPr lang="en-US" altLang="zh-TW" dirty="0" smtClean="0">
                <a:solidFill>
                  <a:schemeClr val="tx1"/>
                </a:solidFill>
              </a:rPr>
              <a:t>if there </a:t>
            </a:r>
            <a:r>
              <a:rPr lang="en-US" altLang="zh-TW" dirty="0">
                <a:solidFill>
                  <a:schemeClr val="tx1"/>
                </a:solidFill>
              </a:rPr>
              <a:t>is no person around to press “</a:t>
            </a:r>
            <a:r>
              <a:rPr lang="en-US" altLang="zh-TW" dirty="0" err="1">
                <a:solidFill>
                  <a:schemeClr val="tx1"/>
                </a:solidFill>
              </a:rPr>
              <a:t>ctl</a:t>
            </a:r>
            <a:r>
              <a:rPr lang="en-US" altLang="zh-TW" dirty="0">
                <a:solidFill>
                  <a:schemeClr val="tx1"/>
                </a:solidFill>
              </a:rPr>
              <a:t>-alt-delete</a:t>
            </a:r>
            <a:r>
              <a:rPr lang="en-US" altLang="zh-TW" dirty="0" smtClean="0">
                <a:solidFill>
                  <a:schemeClr val="tx1"/>
                </a:solidFill>
              </a:rPr>
              <a:t>”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Let </a:t>
            </a:r>
            <a:r>
              <a:rPr lang="en-US" altLang="zh-TW" dirty="0">
                <a:solidFill>
                  <a:schemeClr val="tx1"/>
                </a:solidFill>
              </a:rPr>
              <a:t>the watchdog timer do it </a:t>
            </a:r>
            <a:r>
              <a:rPr lang="en-US" altLang="zh-TW" dirty="0" smtClean="0">
                <a:solidFill>
                  <a:schemeClr val="tx1"/>
                </a:solidFill>
              </a:rPr>
              <a:t>instead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8484" y="4293096"/>
            <a:ext cx="79079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Have a hardware timer running all the </a:t>
            </a:r>
            <a:r>
              <a:rPr lang="en-US" altLang="zh-TW" dirty="0" smtClean="0">
                <a:solidFill>
                  <a:schemeClr val="tx1"/>
                </a:solidFill>
              </a:rPr>
              <a:t>time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Software periodically “kicks</a:t>
            </a:r>
            <a:r>
              <a:rPr lang="en-US" altLang="zh-TW" dirty="0" smtClean="0">
                <a:solidFill>
                  <a:schemeClr val="tx1"/>
                </a:solidFill>
              </a:rPr>
              <a:t>” </a:t>
            </a:r>
            <a:r>
              <a:rPr lang="en-US" altLang="zh-TW" dirty="0">
                <a:solidFill>
                  <a:schemeClr val="tx1"/>
                </a:solidFill>
              </a:rPr>
              <a:t>the watchdog, restarting the </a:t>
            </a:r>
            <a:r>
              <a:rPr lang="en-US" altLang="zh-TW" dirty="0" smtClean="0">
                <a:solidFill>
                  <a:schemeClr val="tx1"/>
                </a:solidFill>
              </a:rPr>
              <a:t>count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If software has “kicked” the watchdog often enough, no reset takes place</a:t>
            </a:r>
          </a:p>
        </p:txBody>
      </p:sp>
    </p:spTree>
    <p:extLst>
      <p:ext uri="{BB962C8B-B14F-4D97-AF65-F5344CB8AC3E}">
        <p14:creationId xmlns:p14="http://schemas.microsoft.com/office/powerpoint/2010/main" val="200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086329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Watchdog General Block Diagram</a:t>
            </a:r>
            <a:endParaRPr lang="en-US" altLang="zh-TW" sz="2800" dirty="0" smtClean="0"/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83B1DCC1-226C-4692-A2FE-E68096A9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6313086" cy="40386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36965" y="3216424"/>
            <a:ext cx="765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/>
              <a:t>Kick</a:t>
            </a:r>
            <a:endParaRPr lang="zh-TW" altLang="en-US" sz="1600" b="1" dirty="0"/>
          </a:p>
        </p:txBody>
      </p:sp>
      <p:sp>
        <p:nvSpPr>
          <p:cNvPr id="15" name="矩形 14"/>
          <p:cNvSpPr/>
          <p:nvPr/>
        </p:nvSpPr>
        <p:spPr>
          <a:xfrm>
            <a:off x="657470" y="816329"/>
            <a:ext cx="577606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System reset starts the watchdog </a:t>
            </a:r>
            <a:r>
              <a:rPr lang="en-US" altLang="zh-TW" sz="2000" dirty="0" smtClean="0">
                <a:solidFill>
                  <a:schemeClr val="accent2"/>
                </a:solidFill>
              </a:rPr>
              <a:t>initially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Kick restarts the watchdog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Watchdog resets CPU when it reaches </a:t>
            </a:r>
            <a:r>
              <a:rPr lang="en-US" altLang="zh-TW" sz="2000" dirty="0" smtClean="0">
                <a:solidFill>
                  <a:schemeClr val="accent2"/>
                </a:solidFill>
              </a:rPr>
              <a:t>timeout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613169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Watchdog Timer (WDT) </a:t>
            </a:r>
            <a:endParaRPr lang="en-US" altLang="zh-TW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786673" y="1231592"/>
            <a:ext cx="774576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The purpose of Watchdog Timer is </a:t>
            </a:r>
            <a:r>
              <a:rPr lang="en-US" altLang="zh-TW" dirty="0">
                <a:solidFill>
                  <a:srgbClr val="FF0000"/>
                </a:solidFill>
              </a:rPr>
              <a:t>to perform a system reset </a:t>
            </a:r>
            <a:r>
              <a:rPr lang="en-US" altLang="zh-TW" dirty="0">
                <a:solidFill>
                  <a:schemeClr val="tx1"/>
                </a:solidFill>
              </a:rPr>
              <a:t>when system runs into an unknown state. This prevents system from hanging for an infinite period of time.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Support a </a:t>
            </a:r>
            <a:r>
              <a:rPr lang="en-US" altLang="zh-TW" dirty="0">
                <a:solidFill>
                  <a:schemeClr val="tx1"/>
                </a:solidFill>
              </a:rPr>
              <a:t>function to wake-up chip from Power-down mode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7936" y="822287"/>
            <a:ext cx="15424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Overview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6673" y="3190233"/>
            <a:ext cx="763284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An </a:t>
            </a:r>
            <a:r>
              <a:rPr lang="en-US" altLang="zh-TW" dirty="0">
                <a:solidFill>
                  <a:schemeClr val="accent2"/>
                </a:solidFill>
              </a:rPr>
              <a:t>18-bit</a:t>
            </a:r>
            <a:r>
              <a:rPr lang="en-US" altLang="zh-TW" dirty="0">
                <a:solidFill>
                  <a:schemeClr val="tx1"/>
                </a:solidFill>
              </a:rPr>
              <a:t> free running counter with </a:t>
            </a:r>
            <a:r>
              <a:rPr lang="en-US" altLang="zh-TW" dirty="0" smtClean="0">
                <a:solidFill>
                  <a:schemeClr val="accent2"/>
                </a:solidFill>
              </a:rPr>
              <a:t>8</a:t>
            </a:r>
            <a:r>
              <a:rPr lang="en-US" altLang="zh-TW" dirty="0" smtClean="0">
                <a:solidFill>
                  <a:schemeClr val="tx1"/>
                </a:solidFill>
              </a:rPr>
              <a:t> programmable </a:t>
            </a:r>
            <a:r>
              <a:rPr lang="en-US" altLang="zh-TW" dirty="0">
                <a:solidFill>
                  <a:schemeClr val="tx1"/>
                </a:solidFill>
              </a:rPr>
              <a:t>time-out intervals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Selectable time-out interval (2^4 ~ 2^18) and the time out interval is 104 </a:t>
            </a:r>
            <a:r>
              <a:rPr lang="en-US" altLang="zh-TW" dirty="0" err="1">
                <a:solidFill>
                  <a:schemeClr val="tx1"/>
                </a:solidFill>
              </a:rPr>
              <a:t>ms</a:t>
            </a:r>
            <a:r>
              <a:rPr lang="en-US" altLang="zh-TW" dirty="0">
                <a:solidFill>
                  <a:schemeClr val="tx1"/>
                </a:solidFill>
              </a:rPr>
              <a:t> ~ 26.3168 s (if WDT_CLK = 10 kHz</a:t>
            </a:r>
            <a:r>
              <a:rPr lang="en-US" altLang="zh-TW" dirty="0" smtClean="0">
                <a:solidFill>
                  <a:schemeClr val="tx1"/>
                </a:solidFill>
              </a:rPr>
              <a:t>).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Reset period = (1 / 10 kHz) * 63, if WDT_CLK = 10 kHz.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Support function: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 WDT interrupt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 WDT reset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 WDT wakeup 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7936" y="2780928"/>
            <a:ext cx="1484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Features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55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674357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Watchdog Timer Clock </a:t>
            </a:r>
            <a:r>
              <a:rPr lang="en-US" altLang="zh-TW" dirty="0" smtClean="0"/>
              <a:t>Source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20" y="1196752"/>
            <a:ext cx="6120680" cy="27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4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046527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NUC140 </a:t>
            </a:r>
            <a:r>
              <a:rPr lang="en-US" altLang="zh-TW" dirty="0" smtClean="0"/>
              <a:t>Watchdog Timer </a:t>
            </a:r>
            <a:r>
              <a:rPr lang="en-US" altLang="zh-TW" dirty="0"/>
              <a:t>Block Diagram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173817"/>
            <a:ext cx="5219700" cy="11525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96752"/>
            <a:ext cx="8865245" cy="4046624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 bwMode="auto">
          <a:xfrm>
            <a:off x="5398388" y="1547364"/>
            <a:ext cx="936104" cy="254231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14" name="Rounded Rectangle 1"/>
          <p:cNvSpPr>
            <a:spLocks noChangeArrowheads="1"/>
          </p:cNvSpPr>
          <p:nvPr/>
        </p:nvSpPr>
        <p:spPr bwMode="auto">
          <a:xfrm>
            <a:off x="7668344" y="1628800"/>
            <a:ext cx="936104" cy="430783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1278486" y="1782741"/>
            <a:ext cx="1728192" cy="32183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6" name="橢圓 15"/>
          <p:cNvSpPr/>
          <p:nvPr/>
        </p:nvSpPr>
        <p:spPr bwMode="auto">
          <a:xfrm>
            <a:off x="5407815" y="3121615"/>
            <a:ext cx="936104" cy="254231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7" name="Rounded Rectangle 1"/>
          <p:cNvSpPr>
            <a:spLocks noChangeArrowheads="1"/>
          </p:cNvSpPr>
          <p:nvPr/>
        </p:nvSpPr>
        <p:spPr bwMode="auto">
          <a:xfrm>
            <a:off x="7668344" y="2674620"/>
            <a:ext cx="936104" cy="430783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8" name="Rounded Rectangle 1"/>
          <p:cNvSpPr>
            <a:spLocks noChangeArrowheads="1"/>
          </p:cNvSpPr>
          <p:nvPr/>
        </p:nvSpPr>
        <p:spPr bwMode="auto">
          <a:xfrm>
            <a:off x="7524327" y="4006329"/>
            <a:ext cx="1520429" cy="430783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1791969" y="3663879"/>
            <a:ext cx="792088" cy="288032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414390" y="1196752"/>
            <a:ext cx="576064" cy="2974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956376" y="3394700"/>
            <a:ext cx="792088" cy="254231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21" name="橢圓 20"/>
          <p:cNvSpPr/>
          <p:nvPr/>
        </p:nvSpPr>
        <p:spPr bwMode="auto">
          <a:xfrm>
            <a:off x="7884368" y="4715218"/>
            <a:ext cx="936104" cy="254231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9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19" y="980728"/>
            <a:ext cx="6410325" cy="4257675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54291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NUC140 System Interrupt Map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Rounded Rectangle 1"/>
          <p:cNvSpPr>
            <a:spLocks noChangeArrowheads="1"/>
          </p:cNvSpPr>
          <p:nvPr/>
        </p:nvSpPr>
        <p:spPr bwMode="auto">
          <a:xfrm>
            <a:off x="1272247" y="2389486"/>
            <a:ext cx="6396097" cy="26917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887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422959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Timing of Interrupt and Reset Signal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8568952" cy="50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9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68" y="1581488"/>
            <a:ext cx="6019800" cy="407670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527154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Watchdog Timeout Interval Selection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Rounded Rectangle 8"/>
          <p:cNvSpPr>
            <a:spLocks noChangeArrowheads="1"/>
          </p:cNvSpPr>
          <p:nvPr/>
        </p:nvSpPr>
        <p:spPr bwMode="auto">
          <a:xfrm>
            <a:off x="3184524" y="1634099"/>
            <a:ext cx="1296144" cy="393352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686097" y="1274059"/>
            <a:ext cx="9792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Timeout</a:t>
            </a:r>
            <a:endParaRPr lang="zh-TW" altLang="en-US" sz="1600" b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323346" y="1268760"/>
            <a:ext cx="10294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Interrupt</a:t>
            </a:r>
            <a:endParaRPr lang="zh-TW" altLang="en-US" sz="1600" b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537576" y="827420"/>
            <a:ext cx="554510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If WDT_CLK </a:t>
            </a:r>
            <a:r>
              <a:rPr lang="en-US" altLang="zh-TW" sz="1800" b="1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= 10 </a:t>
            </a:r>
            <a:r>
              <a:rPr lang="en-US" altLang="zh-TW" sz="1800" b="1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kHz, then period T</a:t>
            </a:r>
            <a:r>
              <a:rPr lang="en-US" altLang="zh-TW" sz="1800" b="1" baseline="-25000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WDT</a:t>
            </a:r>
            <a:r>
              <a:rPr lang="en-US" altLang="zh-TW" sz="1800" b="1" dirty="0" smtClean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sz="1800" b="1" dirty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= 0.1ms</a:t>
            </a:r>
            <a:endParaRPr lang="zh-TW" altLang="en-US" sz="1800" b="1" dirty="0">
              <a:solidFill>
                <a:schemeClr val="accent2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3395026" y="5738008"/>
            <a:ext cx="1189749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1024x0.1ms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=102.4ms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1776457" y="5738008"/>
            <a:ext cx="1008609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2</a:t>
            </a:r>
            <a:r>
              <a:rPr lang="en-US" altLang="zh-TW" sz="1400" baseline="300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4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x0.1ms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=1.6ms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5004048" y="6081100"/>
            <a:ext cx="2611612" cy="338554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Maximum</a:t>
            </a:r>
            <a:r>
              <a:rPr lang="en-US" altLang="zh-TW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T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WTR</a:t>
            </a:r>
            <a:r>
              <a:rPr lang="en-US" altLang="zh-TW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= T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TIS</a:t>
            </a:r>
            <a:r>
              <a:rPr lang="en-US" altLang="zh-TW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+ T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INT</a:t>
            </a:r>
            <a:endParaRPr lang="zh-TW" altLang="en-US" sz="1600" b="1" baseline="-250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767385" y="2733073"/>
            <a:ext cx="648072" cy="21602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5004048" y="5678619"/>
            <a:ext cx="2037737" cy="338554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Minimum</a:t>
            </a:r>
            <a:r>
              <a:rPr lang="en-US" altLang="zh-TW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T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WTR</a:t>
            </a:r>
            <a:r>
              <a:rPr lang="en-US" altLang="zh-TW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= T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TIS</a:t>
            </a:r>
            <a:r>
              <a:rPr lang="en-US" altLang="zh-TW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endParaRPr lang="zh-TW" altLang="en-US" sz="1600" b="1" baseline="-250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2" name="Rounded Rectangle 8"/>
          <p:cNvSpPr>
            <a:spLocks noChangeArrowheads="1"/>
          </p:cNvSpPr>
          <p:nvPr/>
        </p:nvSpPr>
        <p:spPr bwMode="auto">
          <a:xfrm>
            <a:off x="1600348" y="1634099"/>
            <a:ext cx="1296144" cy="393352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5051417" y="2743220"/>
            <a:ext cx="600703" cy="20587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24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1" grpId="0" animBg="1"/>
      <p:bldP spid="18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2163663"/>
            <a:ext cx="9086850" cy="3857625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475584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NUC140 Timer Block Diagram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759513"/>
            <a:ext cx="813690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Each channel is equipped with an 8-bit pre-scale counter, a 24-bit up-timer, a 24-bit compare </a:t>
            </a:r>
            <a:r>
              <a:rPr lang="en-US" altLang="zh-TW" dirty="0" smtClean="0">
                <a:solidFill>
                  <a:schemeClr val="tx1"/>
                </a:solidFill>
              </a:rPr>
              <a:t>register, </a:t>
            </a:r>
            <a:r>
              <a:rPr lang="en-US" altLang="zh-TW" dirty="0">
                <a:solidFill>
                  <a:schemeClr val="tx1"/>
                </a:solidFill>
              </a:rPr>
              <a:t>and an interrupt request </a:t>
            </a:r>
            <a:r>
              <a:rPr lang="en-US" altLang="zh-TW" dirty="0" smtClean="0">
                <a:solidFill>
                  <a:schemeClr val="tx1"/>
                </a:solidFill>
              </a:rPr>
              <a:t>signal.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Software </a:t>
            </a:r>
            <a:r>
              <a:rPr lang="en-US" altLang="zh-TW" dirty="0">
                <a:solidFill>
                  <a:schemeClr val="tx1"/>
                </a:solidFill>
              </a:rPr>
              <a:t>can program the 8-bit pre-scale counter to decide the clock period to 24-bit up timer.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391980" y="2348880"/>
            <a:ext cx="1476164" cy="504056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6973137" y="2771501"/>
            <a:ext cx="648072" cy="453773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1159343" y="2996952"/>
            <a:ext cx="792088" cy="380722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5570685" y="3466708"/>
            <a:ext cx="864096" cy="36004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131840" y="3123390"/>
            <a:ext cx="2376264" cy="50405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218862" y="3573016"/>
            <a:ext cx="576064" cy="254284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4424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Functional Description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836712"/>
            <a:ext cx="828092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Setting </a:t>
            </a:r>
            <a:r>
              <a:rPr lang="en-US" altLang="zh-TW" sz="1600" dirty="0">
                <a:solidFill>
                  <a:srgbClr val="0070C0"/>
                </a:solidFill>
              </a:rPr>
              <a:t>WTE (WDTCR [7]) </a:t>
            </a:r>
            <a:r>
              <a:rPr lang="en-US" altLang="zh-TW" sz="1600" dirty="0">
                <a:solidFill>
                  <a:schemeClr val="tx1"/>
                </a:solidFill>
              </a:rPr>
              <a:t>enables the watchdog timer and the WDT counter starts counting up</a:t>
            </a:r>
            <a:r>
              <a:rPr lang="en-US" altLang="zh-TW" sz="1600" dirty="0" smtClean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When the counter reaches the selected time-out interval, Watchdog timer </a:t>
            </a:r>
            <a:r>
              <a:rPr lang="en-US" altLang="zh-TW" sz="1600" dirty="0">
                <a:solidFill>
                  <a:srgbClr val="0070C0"/>
                </a:solidFill>
              </a:rPr>
              <a:t>interrupt flag WTIF</a:t>
            </a:r>
            <a:r>
              <a:rPr lang="en-US" altLang="zh-TW" sz="1600" dirty="0">
                <a:solidFill>
                  <a:schemeClr val="tx1"/>
                </a:solidFill>
              </a:rPr>
              <a:t> will be set immediately to request a WDT interrupt if the watchdog timer interrupt enable bit WTIE is </a:t>
            </a:r>
            <a:r>
              <a:rPr lang="en-US" altLang="zh-TW" sz="1600" dirty="0" smtClean="0">
                <a:solidFill>
                  <a:schemeClr val="tx1"/>
                </a:solidFill>
              </a:rPr>
              <a:t>set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Meanwhile</a:t>
            </a:r>
            <a:r>
              <a:rPr lang="en-US" altLang="zh-TW" sz="1600" dirty="0">
                <a:solidFill>
                  <a:schemeClr val="tx1"/>
                </a:solidFill>
              </a:rPr>
              <a:t>, a specified delay time (1024 * T</a:t>
            </a:r>
            <a:r>
              <a:rPr lang="en-US" altLang="zh-TW" sz="1600" baseline="-25000" dirty="0">
                <a:solidFill>
                  <a:schemeClr val="tx1"/>
                </a:solidFill>
              </a:rPr>
              <a:t>WDT</a:t>
            </a:r>
            <a:r>
              <a:rPr lang="en-US" altLang="zh-TW" sz="1600" dirty="0">
                <a:solidFill>
                  <a:schemeClr val="tx1"/>
                </a:solidFill>
              </a:rPr>
              <a:t>) follows the time-out event</a:t>
            </a:r>
            <a:r>
              <a:rPr lang="en-US" altLang="zh-TW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User must set </a:t>
            </a:r>
            <a:r>
              <a:rPr lang="en-US" altLang="zh-TW" sz="1600" dirty="0">
                <a:solidFill>
                  <a:srgbClr val="0070C0"/>
                </a:solidFill>
              </a:rPr>
              <a:t>WTR (WDTCR [0]) </a:t>
            </a:r>
            <a:r>
              <a:rPr lang="en-US" altLang="zh-TW" sz="1600" dirty="0">
                <a:solidFill>
                  <a:schemeClr val="tx1"/>
                </a:solidFill>
              </a:rPr>
              <a:t>(Watchdog timer reset) high to reset the 18-bit WDT counter </a:t>
            </a:r>
            <a:r>
              <a:rPr lang="en-US" altLang="zh-TW" sz="1600" dirty="0">
                <a:solidFill>
                  <a:srgbClr val="0070C0"/>
                </a:solidFill>
              </a:rPr>
              <a:t>to avoid chip from Watchdog timer reset before the delay time expires</a:t>
            </a:r>
            <a:r>
              <a:rPr lang="en-US" altLang="zh-TW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WTR bit is cleared automatically by hardware after WDT counter is reset</a:t>
            </a:r>
            <a:r>
              <a:rPr lang="en-US" altLang="zh-TW" sz="16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323528" y="3728353"/>
            <a:ext cx="828092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chemeClr val="tx1"/>
                </a:solidFill>
              </a:rPr>
              <a:t>There are </a:t>
            </a:r>
            <a:r>
              <a:rPr lang="en-US" altLang="zh-TW" sz="1600" dirty="0">
                <a:solidFill>
                  <a:srgbClr val="0070C0"/>
                </a:solidFill>
              </a:rPr>
              <a:t>eight time-out intervals </a:t>
            </a:r>
            <a:r>
              <a:rPr lang="en-US" altLang="zh-TW" sz="1600" dirty="0">
                <a:solidFill>
                  <a:schemeClr val="tx1"/>
                </a:solidFill>
              </a:rPr>
              <a:t>with specific delay time which are selected by Watchdog timer interval select bits WTIS (WDTCR [10:8]).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chemeClr val="tx1"/>
                </a:solidFill>
              </a:rPr>
              <a:t>If the WDT counter has not been cleared after the specific delay time expires, the watchdog timer will set </a:t>
            </a:r>
            <a:r>
              <a:rPr lang="en-US" altLang="zh-TW" sz="1600" dirty="0">
                <a:solidFill>
                  <a:srgbClr val="0070C0"/>
                </a:solidFill>
              </a:rPr>
              <a:t>Watchdog Timer Reset Flag (WTRF) </a:t>
            </a:r>
            <a:r>
              <a:rPr lang="en-US" altLang="zh-TW" sz="1600" dirty="0">
                <a:solidFill>
                  <a:schemeClr val="tx1"/>
                </a:solidFill>
              </a:rPr>
              <a:t>high and reset </a:t>
            </a:r>
            <a:r>
              <a:rPr lang="en-US" altLang="zh-TW" sz="1600" dirty="0" smtClean="0">
                <a:solidFill>
                  <a:schemeClr val="tx1"/>
                </a:solidFill>
              </a:rPr>
              <a:t>chip.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chemeClr val="tx1"/>
                </a:solidFill>
              </a:rPr>
              <a:t>This reset will last 63 WDT clocks (T</a:t>
            </a:r>
            <a:r>
              <a:rPr lang="en-US" altLang="zh-TW" sz="1600" baseline="-25000" dirty="0">
                <a:solidFill>
                  <a:schemeClr val="tx1"/>
                </a:solidFill>
              </a:rPr>
              <a:t>RST</a:t>
            </a:r>
            <a:r>
              <a:rPr lang="en-US" altLang="zh-TW" sz="1600" dirty="0">
                <a:solidFill>
                  <a:schemeClr val="tx1"/>
                </a:solidFill>
              </a:rPr>
              <a:t>) then chip restarts executing program from reset vector (0x0000_0000</a:t>
            </a:r>
            <a:r>
              <a:rPr lang="en-US" altLang="zh-TW" sz="1600" dirty="0" smtClean="0">
                <a:solidFill>
                  <a:schemeClr val="tx1"/>
                </a:solidFill>
              </a:rPr>
              <a:t>).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chemeClr val="tx1"/>
                </a:solidFill>
              </a:rPr>
              <a:t>WTRF will not be cleared by Watchdog reset. User may poll WTRF by software to recognize the reset source.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92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4424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Functional Description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836712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/>
              <a:t>When chip is powered down </a:t>
            </a:r>
            <a:r>
              <a:rPr lang="en-US" altLang="zh-TW" sz="1600" dirty="0">
                <a:solidFill>
                  <a:schemeClr val="tx1"/>
                </a:solidFill>
              </a:rPr>
              <a:t>and the Watchdog Timer Wake-up Function Enable bit </a:t>
            </a:r>
            <a:r>
              <a:rPr lang="en-US" altLang="zh-TW" sz="1600" dirty="0" smtClean="0">
                <a:solidFill>
                  <a:srgbClr val="0070C0"/>
                </a:solidFill>
              </a:rPr>
              <a:t>WTWKE</a:t>
            </a:r>
            <a:r>
              <a:rPr lang="en-US" altLang="zh-TW" sz="1600" dirty="0" smtClean="0">
                <a:solidFill>
                  <a:schemeClr val="tx1"/>
                </a:solidFill>
              </a:rPr>
              <a:t>(WDTR[4</a:t>
            </a:r>
            <a:r>
              <a:rPr lang="en-US" altLang="zh-TW" sz="1600" dirty="0">
                <a:solidFill>
                  <a:schemeClr val="tx1"/>
                </a:solidFill>
              </a:rPr>
              <a:t>]) is set, if the WDT counter reaches the specific time interval defined by WTIS (WDTCR [10:8]) , the chip is woken up from Power-down </a:t>
            </a:r>
            <a:r>
              <a:rPr lang="en-US" altLang="zh-TW" sz="1600" dirty="0" smtClean="0">
                <a:solidFill>
                  <a:schemeClr val="tx1"/>
                </a:solidFill>
              </a:rPr>
              <a:t>state. 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95536" y="177281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An example: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7320" y="2168264"/>
            <a:ext cx="820891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solidFill>
                  <a:srgbClr val="000000"/>
                </a:solidFill>
              </a:rPr>
              <a:t>When </a:t>
            </a:r>
            <a:r>
              <a:rPr lang="en-US" altLang="zh-TW" sz="1600" dirty="0">
                <a:solidFill>
                  <a:srgbClr val="000000"/>
                </a:solidFill>
              </a:rPr>
              <a:t>power down command is set by software, </a:t>
            </a:r>
            <a:r>
              <a:rPr lang="en-US" altLang="zh-TW" sz="1600" dirty="0" smtClean="0">
                <a:solidFill>
                  <a:srgbClr val="000000"/>
                </a:solidFill>
              </a:rPr>
              <a:t>the chip </a:t>
            </a:r>
            <a:r>
              <a:rPr lang="en-US" altLang="zh-TW" sz="1600" dirty="0">
                <a:solidFill>
                  <a:srgbClr val="000000"/>
                </a:solidFill>
              </a:rPr>
              <a:t>enters Power-down </a:t>
            </a:r>
            <a:r>
              <a:rPr lang="en-US" altLang="zh-TW" sz="1600" dirty="0" smtClean="0">
                <a:solidFill>
                  <a:srgbClr val="000000"/>
                </a:solidFill>
              </a:rPr>
              <a:t>state.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solidFill>
                  <a:srgbClr val="000000"/>
                </a:solidFill>
              </a:rPr>
              <a:t>If </a:t>
            </a:r>
            <a:r>
              <a:rPr lang="en-US" altLang="zh-TW" sz="1600" dirty="0">
                <a:solidFill>
                  <a:srgbClr val="000000"/>
                </a:solidFill>
              </a:rPr>
              <a:t>WTIS is set </a:t>
            </a:r>
            <a:r>
              <a:rPr lang="en-US" altLang="zh-TW" sz="1600" dirty="0" smtClean="0">
                <a:solidFill>
                  <a:srgbClr val="000000"/>
                </a:solidFill>
              </a:rPr>
              <a:t>to </a:t>
            </a:r>
            <a:r>
              <a:rPr lang="en-US" altLang="zh-TW" sz="1600" dirty="0">
                <a:solidFill>
                  <a:srgbClr val="000000"/>
                </a:solidFill>
              </a:rPr>
              <a:t>000, the specific time interval for chip to wake up from Power-down state is </a:t>
            </a:r>
            <a:r>
              <a:rPr lang="en-US" altLang="zh-TW" sz="1600" dirty="0" smtClean="0">
                <a:solidFill>
                  <a:srgbClr val="000000"/>
                </a:solidFill>
              </a:rPr>
              <a:t>2</a:t>
            </a:r>
            <a:r>
              <a:rPr lang="en-US" altLang="zh-TW" sz="1600" baseline="30000" dirty="0" smtClean="0">
                <a:solidFill>
                  <a:srgbClr val="000000"/>
                </a:solidFill>
              </a:rPr>
              <a:t>4</a:t>
            </a:r>
            <a:r>
              <a:rPr lang="en-US" altLang="zh-TW" sz="1600" dirty="0" smtClean="0">
                <a:solidFill>
                  <a:srgbClr val="000000"/>
                </a:solidFill>
              </a:rPr>
              <a:t> </a:t>
            </a:r>
            <a:r>
              <a:rPr lang="en-US" altLang="zh-TW" sz="1600" dirty="0">
                <a:solidFill>
                  <a:srgbClr val="000000"/>
                </a:solidFill>
              </a:rPr>
              <a:t>* T</a:t>
            </a:r>
            <a:r>
              <a:rPr lang="en-US" altLang="zh-TW" sz="1600" baseline="-25000" dirty="0">
                <a:solidFill>
                  <a:srgbClr val="000000"/>
                </a:solidFill>
              </a:rPr>
              <a:t>WDT</a:t>
            </a:r>
            <a:r>
              <a:rPr lang="en-US" altLang="zh-TW" sz="1600" dirty="0">
                <a:solidFill>
                  <a:srgbClr val="000000"/>
                </a:solidFill>
              </a:rPr>
              <a:t>. </a:t>
            </a:r>
            <a:r>
              <a:rPr lang="en-US" altLang="zh-TW" sz="1600" dirty="0" smtClean="0">
                <a:solidFill>
                  <a:srgbClr val="000000"/>
                </a:solidFill>
              </a:rPr>
              <a:t> Then, after </a:t>
            </a:r>
            <a:r>
              <a:rPr lang="en-US" altLang="zh-TW" sz="1600" dirty="0">
                <a:solidFill>
                  <a:srgbClr val="000000"/>
                </a:solidFill>
              </a:rPr>
              <a:t>2</a:t>
            </a:r>
            <a:r>
              <a:rPr lang="en-US" altLang="zh-TW" sz="1600" baseline="30000" dirty="0">
                <a:solidFill>
                  <a:srgbClr val="000000"/>
                </a:solidFill>
              </a:rPr>
              <a:t>4</a:t>
            </a:r>
            <a:r>
              <a:rPr lang="en-US" altLang="zh-TW" sz="1600" dirty="0">
                <a:solidFill>
                  <a:srgbClr val="000000"/>
                </a:solidFill>
              </a:rPr>
              <a:t> * T</a:t>
            </a:r>
            <a:r>
              <a:rPr lang="en-US" altLang="zh-TW" sz="1600" baseline="-25000" dirty="0">
                <a:solidFill>
                  <a:srgbClr val="000000"/>
                </a:solidFill>
              </a:rPr>
              <a:t>WDT</a:t>
            </a:r>
            <a:r>
              <a:rPr lang="en-US" altLang="zh-TW" sz="1600" dirty="0" smtClean="0">
                <a:solidFill>
                  <a:srgbClr val="000000"/>
                </a:solidFill>
              </a:rPr>
              <a:t>  time </a:t>
            </a:r>
            <a:r>
              <a:rPr lang="en-US" altLang="zh-TW" sz="1600" dirty="0">
                <a:solidFill>
                  <a:srgbClr val="000000"/>
                </a:solidFill>
              </a:rPr>
              <a:t>is elapsed, chip is woken up from Power-down state</a:t>
            </a:r>
            <a:r>
              <a:rPr lang="en-US" altLang="zh-TW" sz="1600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" name="矩形 8"/>
          <p:cNvSpPr/>
          <p:nvPr/>
        </p:nvSpPr>
        <p:spPr>
          <a:xfrm>
            <a:off x="323528" y="3615117"/>
            <a:ext cx="828092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Note that if </a:t>
            </a:r>
            <a:r>
              <a:rPr lang="en-US" altLang="zh-TW" sz="1600" dirty="0" smtClean="0">
                <a:solidFill>
                  <a:schemeClr val="tx1"/>
                </a:solidFill>
              </a:rPr>
              <a:t>WTRE </a:t>
            </a:r>
            <a:r>
              <a:rPr lang="en-US" altLang="zh-TW" sz="1600" dirty="0">
                <a:solidFill>
                  <a:schemeClr val="tx1"/>
                </a:solidFill>
              </a:rPr>
              <a:t>is set to 1, after chip is woken up, software should clear the Watchdog Timer counter by </a:t>
            </a:r>
            <a:r>
              <a:rPr lang="en-US" altLang="zh-TW" sz="1600" dirty="0">
                <a:solidFill>
                  <a:srgbClr val="0070C0"/>
                </a:solidFill>
              </a:rPr>
              <a:t>setting </a:t>
            </a:r>
            <a:r>
              <a:rPr lang="en-US" altLang="zh-TW" sz="1600" dirty="0" smtClean="0">
                <a:solidFill>
                  <a:srgbClr val="0070C0"/>
                </a:solidFill>
              </a:rPr>
              <a:t>WTR(WTCR </a:t>
            </a:r>
            <a:r>
              <a:rPr lang="en-US" altLang="zh-TW" sz="1600" dirty="0">
                <a:solidFill>
                  <a:srgbClr val="0070C0"/>
                </a:solidFill>
              </a:rPr>
              <a:t>[0]) to 1 as soon as </a:t>
            </a:r>
            <a:r>
              <a:rPr lang="en-US" altLang="zh-TW" sz="1600" dirty="0" smtClean="0">
                <a:solidFill>
                  <a:srgbClr val="0070C0"/>
                </a:solidFill>
              </a:rPr>
              <a:t>possible</a:t>
            </a:r>
            <a:r>
              <a:rPr lang="en-US" altLang="zh-TW" sz="1600" dirty="0" smtClean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Otherwise, </a:t>
            </a:r>
            <a:r>
              <a:rPr lang="en-US" altLang="zh-TW" sz="1600" dirty="0">
                <a:solidFill>
                  <a:srgbClr val="000000"/>
                </a:solidFill>
              </a:rPr>
              <a:t>after </a:t>
            </a:r>
            <a:r>
              <a:rPr lang="en-US" altLang="zh-TW" sz="1600" dirty="0" smtClean="0">
                <a:solidFill>
                  <a:srgbClr val="000000"/>
                </a:solidFill>
              </a:rPr>
              <a:t>1024 </a:t>
            </a:r>
            <a:r>
              <a:rPr lang="en-US" altLang="zh-TW" sz="1600" dirty="0">
                <a:solidFill>
                  <a:srgbClr val="000000"/>
                </a:solidFill>
              </a:rPr>
              <a:t>* T</a:t>
            </a:r>
            <a:r>
              <a:rPr lang="en-US" altLang="zh-TW" sz="1600" baseline="-25000" dirty="0">
                <a:solidFill>
                  <a:srgbClr val="000000"/>
                </a:solidFill>
              </a:rPr>
              <a:t>WDT</a:t>
            </a:r>
            <a:r>
              <a:rPr lang="en-US" altLang="zh-TW" sz="1600" dirty="0">
                <a:solidFill>
                  <a:srgbClr val="000000"/>
                </a:solidFill>
              </a:rPr>
              <a:t>  time is </a:t>
            </a:r>
            <a:r>
              <a:rPr lang="en-US" altLang="zh-TW" sz="1600" dirty="0" smtClean="0">
                <a:solidFill>
                  <a:srgbClr val="000000"/>
                </a:solidFill>
              </a:rPr>
              <a:t>elapsed, </a:t>
            </a:r>
            <a:r>
              <a:rPr lang="en-US" altLang="zh-TW" sz="1600" dirty="0" smtClean="0">
                <a:solidFill>
                  <a:schemeClr val="tx1"/>
                </a:solidFill>
              </a:rPr>
              <a:t>the </a:t>
            </a:r>
            <a:r>
              <a:rPr lang="en-US" altLang="zh-TW" sz="1600" dirty="0">
                <a:solidFill>
                  <a:schemeClr val="tx1"/>
                </a:solidFill>
              </a:rPr>
              <a:t>chip is reset by Watchdog </a:t>
            </a:r>
            <a:r>
              <a:rPr lang="en-US" altLang="zh-TW" sz="1600" dirty="0" smtClean="0">
                <a:solidFill>
                  <a:schemeClr val="tx1"/>
                </a:solidFill>
              </a:rPr>
              <a:t>Timer again.</a:t>
            </a:r>
          </a:p>
        </p:txBody>
      </p:sp>
    </p:spTree>
    <p:extLst>
      <p:ext uri="{BB962C8B-B14F-4D97-AF65-F5344CB8AC3E}">
        <p14:creationId xmlns:p14="http://schemas.microsoft.com/office/powerpoint/2010/main" val="10063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51176"/>
            <a:ext cx="8796858" cy="1643279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640694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Watchdog Timer </a:t>
            </a:r>
            <a:r>
              <a:rPr lang="en-US" altLang="zh-TW" dirty="0" smtClean="0"/>
              <a:t>Register Map </a:t>
            </a:r>
            <a:endParaRPr lang="en-US" altLang="zh-TW" sz="2800" dirty="0" smtClean="0"/>
          </a:p>
        </p:txBody>
      </p:sp>
      <p:sp>
        <p:nvSpPr>
          <p:cNvPr id="7" name="矩形 6"/>
          <p:cNvSpPr/>
          <p:nvPr/>
        </p:nvSpPr>
        <p:spPr bwMode="auto">
          <a:xfrm>
            <a:off x="323528" y="1663100"/>
            <a:ext cx="1944216" cy="36004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41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401846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WDT_Interrupt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35" y="726419"/>
            <a:ext cx="7631273" cy="6086957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 bwMode="auto">
          <a:xfrm flipH="1">
            <a:off x="3948507" y="2862363"/>
            <a:ext cx="191445" cy="16287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單箭頭接點 9"/>
          <p:cNvCxnSpPr/>
          <p:nvPr/>
        </p:nvCxnSpPr>
        <p:spPr bwMode="auto">
          <a:xfrm flipH="1">
            <a:off x="4860034" y="2943798"/>
            <a:ext cx="144014" cy="105922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單箭頭接點 19"/>
          <p:cNvCxnSpPr/>
          <p:nvPr/>
        </p:nvCxnSpPr>
        <p:spPr bwMode="auto">
          <a:xfrm flipH="1">
            <a:off x="2665238" y="2834082"/>
            <a:ext cx="221485" cy="16287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接點 25"/>
          <p:cNvCxnSpPr/>
          <p:nvPr/>
        </p:nvCxnSpPr>
        <p:spPr bwMode="auto">
          <a:xfrm flipV="1">
            <a:off x="5010834" y="2834082"/>
            <a:ext cx="1649398" cy="10029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96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59" y="1295788"/>
            <a:ext cx="5467350" cy="194310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401846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WDT_Interrupt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9552" y="836712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accent2"/>
                </a:solidFill>
              </a:rPr>
              <a:t>MCU_init.h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9552" y="3706986"/>
            <a:ext cx="44571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70C0"/>
                </a:solidFill>
              </a:rPr>
              <a:t>LIRC     internal 10KHz </a:t>
            </a:r>
            <a:r>
              <a:rPr lang="en-US" altLang="zh-TW" dirty="0" smtClean="0">
                <a:solidFill>
                  <a:srgbClr val="0070C0"/>
                </a:solidFill>
              </a:rPr>
              <a:t> RC </a:t>
            </a:r>
            <a:r>
              <a:rPr lang="en-US" altLang="zh-TW" dirty="0">
                <a:solidFill>
                  <a:srgbClr val="0070C0"/>
                </a:solidFill>
              </a:rPr>
              <a:t>clock 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rgbClr val="0070C0"/>
                </a:solidFill>
              </a:rPr>
              <a:t>HIRC    </a:t>
            </a:r>
            <a:r>
              <a:rPr lang="en-US" altLang="zh-TW" dirty="0">
                <a:solidFill>
                  <a:srgbClr val="0070C0"/>
                </a:solidFill>
              </a:rPr>
              <a:t>internal 22.1184MHz </a:t>
            </a:r>
            <a:r>
              <a:rPr lang="en-US" altLang="zh-TW" dirty="0" smtClean="0">
                <a:solidFill>
                  <a:srgbClr val="0070C0"/>
                </a:solidFill>
              </a:rPr>
              <a:t> RC clock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70C0"/>
                </a:solidFill>
              </a:rPr>
              <a:t>LXT      external </a:t>
            </a:r>
            <a:r>
              <a:rPr lang="en-US" altLang="zh-TW" dirty="0" err="1">
                <a:solidFill>
                  <a:srgbClr val="0070C0"/>
                </a:solidFill>
              </a:rPr>
              <a:t>X'tal</a:t>
            </a:r>
            <a:r>
              <a:rPr lang="en-US" altLang="zh-TW" dirty="0">
                <a:solidFill>
                  <a:srgbClr val="0070C0"/>
                </a:solidFill>
              </a:rPr>
              <a:t>  32.768KHz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475656" y="3018882"/>
            <a:ext cx="2160240" cy="22000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23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65423"/>
            <a:ext cx="7820025" cy="4695825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994683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WDT_Reset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 flipH="1">
            <a:off x="4092523" y="3514370"/>
            <a:ext cx="191445" cy="16287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單箭頭接點 9"/>
          <p:cNvCxnSpPr/>
          <p:nvPr/>
        </p:nvCxnSpPr>
        <p:spPr bwMode="auto">
          <a:xfrm flipH="1">
            <a:off x="4644008" y="3595805"/>
            <a:ext cx="144014" cy="105922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單箭頭接點 19"/>
          <p:cNvCxnSpPr/>
          <p:nvPr/>
        </p:nvCxnSpPr>
        <p:spPr bwMode="auto">
          <a:xfrm flipH="1">
            <a:off x="2809254" y="3486089"/>
            <a:ext cx="221485" cy="16287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接點 25"/>
          <p:cNvCxnSpPr/>
          <p:nvPr/>
        </p:nvCxnSpPr>
        <p:spPr bwMode="auto">
          <a:xfrm flipV="1">
            <a:off x="4794808" y="3486089"/>
            <a:ext cx="1649398" cy="10029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/>
          <p:cNvSpPr txBox="1"/>
          <p:nvPr/>
        </p:nvSpPr>
        <p:spPr>
          <a:xfrm>
            <a:off x="4217753" y="1340768"/>
            <a:ext cx="4658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chemeClr val="accent2"/>
                </a:solidFill>
              </a:rPr>
              <a:t>After timeout Interval 2</a:t>
            </a:r>
            <a:r>
              <a:rPr lang="en-US" altLang="zh-TW" sz="1400" baseline="30000" dirty="0">
                <a:solidFill>
                  <a:schemeClr val="accent2"/>
                </a:solidFill>
              </a:rPr>
              <a:t>18</a:t>
            </a:r>
            <a:r>
              <a:rPr lang="en-US" altLang="zh-TW" sz="1400" dirty="0">
                <a:solidFill>
                  <a:schemeClr val="accent2"/>
                </a:solidFill>
              </a:rPr>
              <a:t> * </a:t>
            </a:r>
            <a:r>
              <a:rPr lang="en-US" altLang="zh-TW" sz="1400" dirty="0" smtClean="0">
                <a:solidFill>
                  <a:schemeClr val="accent2"/>
                </a:solidFill>
              </a:rPr>
              <a:t>T</a:t>
            </a:r>
            <a:r>
              <a:rPr lang="en-US" altLang="zh-TW" sz="1400" baseline="-25000" dirty="0" smtClean="0">
                <a:solidFill>
                  <a:schemeClr val="accent2"/>
                </a:solidFill>
              </a:rPr>
              <a:t>WDT</a:t>
            </a:r>
            <a:r>
              <a:rPr lang="en-US" altLang="zh-TW" sz="1400" dirty="0" smtClean="0">
                <a:solidFill>
                  <a:schemeClr val="accent2"/>
                </a:solidFill>
              </a:rPr>
              <a:t>,</a:t>
            </a:r>
            <a:r>
              <a:rPr lang="en-US" altLang="zh-TW" sz="1400" baseline="-25000" dirty="0" smtClean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t</a:t>
            </a:r>
            <a:r>
              <a:rPr lang="en-US" altLang="zh-TW" sz="1400" dirty="0" smtClean="0">
                <a:solidFill>
                  <a:schemeClr val="accent2"/>
                </a:solidFill>
              </a:rPr>
              <a:t>he </a:t>
            </a:r>
            <a:r>
              <a:rPr lang="en-US" altLang="zh-TW" sz="1400" dirty="0">
                <a:solidFill>
                  <a:schemeClr val="accent2"/>
                </a:solidFill>
              </a:rPr>
              <a:t>watchdog timer </a:t>
            </a:r>
            <a:r>
              <a:rPr lang="en-US" altLang="zh-TW" sz="1400" dirty="0" smtClean="0">
                <a:solidFill>
                  <a:schemeClr val="accent2"/>
                </a:solidFill>
              </a:rPr>
              <a:t>initiates an interrupt.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400" dirty="0" smtClean="0">
                <a:solidFill>
                  <a:schemeClr val="accent2"/>
                </a:solidFill>
              </a:rPr>
              <a:t>If user does not reset </a:t>
            </a:r>
            <a:r>
              <a:rPr lang="en-US" altLang="zh-TW" sz="1400" dirty="0">
                <a:solidFill>
                  <a:schemeClr val="accent2"/>
                </a:solidFill>
              </a:rPr>
              <a:t>the watchdog </a:t>
            </a:r>
            <a:r>
              <a:rPr lang="en-US" altLang="zh-TW" sz="1400" dirty="0" smtClean="0">
                <a:solidFill>
                  <a:schemeClr val="accent2"/>
                </a:solidFill>
              </a:rPr>
              <a:t>timer, a system </a:t>
            </a:r>
            <a:r>
              <a:rPr lang="en-US" altLang="zh-TW" sz="1400" dirty="0">
                <a:solidFill>
                  <a:schemeClr val="accent2"/>
                </a:solidFill>
              </a:rPr>
              <a:t>reset </a:t>
            </a:r>
            <a:r>
              <a:rPr lang="en-US" altLang="zh-TW" sz="1400" dirty="0" smtClean="0">
                <a:solidFill>
                  <a:schemeClr val="accent2"/>
                </a:solidFill>
              </a:rPr>
              <a:t>will be initiated after 1024 </a:t>
            </a:r>
            <a:r>
              <a:rPr lang="en-US" altLang="zh-TW" sz="1400" dirty="0">
                <a:solidFill>
                  <a:schemeClr val="accent2"/>
                </a:solidFill>
              </a:rPr>
              <a:t>* T</a:t>
            </a:r>
            <a:r>
              <a:rPr lang="en-US" altLang="zh-TW" sz="1400" baseline="-25000" dirty="0">
                <a:solidFill>
                  <a:schemeClr val="accent2"/>
                </a:solidFill>
              </a:rPr>
              <a:t>WDT </a:t>
            </a:r>
            <a:r>
              <a:rPr lang="en-US" altLang="zh-TW" sz="1400" dirty="0" smtClean="0">
                <a:solidFill>
                  <a:schemeClr val="accent2"/>
                </a:solidFill>
              </a:rPr>
              <a:t>delay time.</a:t>
            </a:r>
            <a:endParaRPr lang="en-US" altLang="zh-TW" sz="1400" dirty="0">
              <a:solidFill>
                <a:schemeClr val="accent2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 bwMode="auto">
          <a:xfrm flipH="1">
            <a:off x="3201713" y="1700808"/>
            <a:ext cx="890810" cy="242193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5860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977051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WDT_Reset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31432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892091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WDT_Reset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22251"/>
            <a:ext cx="5562600" cy="1990725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 bwMode="auto">
          <a:xfrm>
            <a:off x="5796136" y="2706138"/>
            <a:ext cx="360040" cy="21602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779911" y="2893880"/>
            <a:ext cx="547784" cy="244305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552" y="764704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accent2"/>
                </a:solidFill>
              </a:rPr>
              <a:t>MCU_init.h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9551" y="3328632"/>
            <a:ext cx="1165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solidFill>
                  <a:schemeClr val="accent2"/>
                </a:solidFill>
              </a:rPr>
              <a:t>WDT.h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683567" y="3763332"/>
            <a:ext cx="7848873" cy="27620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600"/>
              </a:spcBef>
              <a:buClr>
                <a:srgbClr val="BBE0E3"/>
              </a:buClr>
              <a:buNone/>
              <a:defRPr/>
            </a:pP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WDT_CLEAR_RESET_FLAG()                            </a:t>
            </a:r>
            <a:r>
              <a:rPr lang="en-US" altLang="zh-TW" sz="1400" kern="0" dirty="0" smtClean="0">
                <a:solidFill>
                  <a:srgbClr val="000000"/>
                </a:solidFill>
                <a:latin typeface="Times New Roman"/>
                <a:ea typeface="標楷體"/>
              </a:rPr>
              <a:t>    </a:t>
            </a: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// Clear WDT Reset System Flag</a:t>
            </a:r>
            <a:endParaRPr kumimoji="1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lvl="0" indent="0">
              <a:lnSpc>
                <a:spcPct val="90000"/>
              </a:lnSpc>
              <a:spcBef>
                <a:spcPts val="600"/>
              </a:spcBef>
              <a:buClr>
                <a:srgbClr val="BBE0E3"/>
              </a:buClr>
              <a:buNone/>
              <a:defRPr/>
            </a:pP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WDT_CLEAR_TIMEOUT_INT_FLAG()                 // Clear WDT Time-out Interrupt Flag</a:t>
            </a:r>
            <a:endParaRPr kumimoji="1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lvl="0" indent="0">
              <a:lnSpc>
                <a:spcPct val="90000"/>
              </a:lnSpc>
              <a:spcBef>
                <a:spcPts val="600"/>
              </a:spcBef>
              <a:buClr>
                <a:srgbClr val="BBE0E3"/>
              </a:buClr>
              <a:buNone/>
              <a:defRPr/>
            </a:pP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WDT_CLEAR_TIMEOUT_WAKEUP_FLAG()      // Clear WDT Wake-up Flag</a:t>
            </a:r>
            <a:endParaRPr kumimoji="1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lvl="0" indent="0">
              <a:lnSpc>
                <a:spcPct val="90000"/>
              </a:lnSpc>
              <a:spcBef>
                <a:spcPts val="600"/>
              </a:spcBef>
              <a:buClr>
                <a:srgbClr val="BBE0E3"/>
              </a:buClr>
              <a:buNone/>
              <a:defRPr/>
            </a:pP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WDT_GET_RESET_FLAG()                                    // Get WDT Time-out Reset Flag</a:t>
            </a:r>
            <a:endParaRPr lang="en-US" altLang="zh-TW" sz="1400" kern="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0" lvl="0" indent="0">
              <a:lnSpc>
                <a:spcPct val="90000"/>
              </a:lnSpc>
              <a:spcBef>
                <a:spcPts val="600"/>
              </a:spcBef>
              <a:buClr>
                <a:srgbClr val="BBE0E3"/>
              </a:buClr>
              <a:buNone/>
              <a:defRPr/>
            </a:pP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WDT_GET_TIMEOUT_INT_FLAG()                    </a:t>
            </a:r>
            <a:r>
              <a:rPr lang="en-US" altLang="zh-TW" sz="1400" kern="0" dirty="0" smtClean="0">
                <a:solidFill>
                  <a:srgbClr val="000000"/>
                </a:solidFill>
                <a:latin typeface="Times New Roman"/>
                <a:ea typeface="標楷體"/>
              </a:rPr>
              <a:t>  </a:t>
            </a: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// Get WDT Time-out Interrupt Flag</a:t>
            </a:r>
            <a:endParaRPr lang="en-US" altLang="zh-TW" sz="1400" kern="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0" lvl="0" indent="0">
              <a:lnSpc>
                <a:spcPct val="90000"/>
              </a:lnSpc>
              <a:spcBef>
                <a:spcPts val="600"/>
              </a:spcBef>
              <a:buClr>
                <a:srgbClr val="BBE0E3"/>
              </a:buClr>
              <a:buNone/>
              <a:defRPr/>
            </a:pP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WDT_GET_TIMEOUT_WAKEUP_FLAG()           // Get WDT Time-out Wake-up Flag</a:t>
            </a:r>
            <a:endParaRPr lang="en-US" altLang="zh-TW" sz="1400" kern="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0" lvl="0" indent="0">
              <a:lnSpc>
                <a:spcPct val="90000"/>
              </a:lnSpc>
              <a:spcBef>
                <a:spcPts val="600"/>
              </a:spcBef>
              <a:buClr>
                <a:srgbClr val="BBE0E3"/>
              </a:buClr>
              <a:buNone/>
              <a:defRPr/>
            </a:pP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WDT_RESET_COUNTER()                                     //  Reset WDT Counter</a:t>
            </a:r>
            <a:endParaRPr lang="en-US" altLang="zh-TW" sz="1400" kern="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0" lvl="0" indent="0">
              <a:lnSpc>
                <a:spcPct val="90000"/>
              </a:lnSpc>
              <a:spcBef>
                <a:spcPts val="600"/>
              </a:spcBef>
              <a:buClr>
                <a:srgbClr val="BBE0E3"/>
              </a:buClr>
              <a:buNone/>
              <a:defRPr/>
            </a:pPr>
            <a:r>
              <a:rPr lang="en-US" altLang="zh-TW" sz="1400" kern="0" dirty="0" err="1">
                <a:solidFill>
                  <a:srgbClr val="000000"/>
                </a:solidFill>
                <a:latin typeface="Times New Roman"/>
                <a:ea typeface="標楷體"/>
              </a:rPr>
              <a:t>WDT_Close</a:t>
            </a: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(void)                                                      // Stop WDT Counting</a:t>
            </a:r>
            <a:endParaRPr lang="en-US" altLang="zh-TW" sz="1400" kern="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0" lvl="0" indent="0">
              <a:lnSpc>
                <a:spcPct val="90000"/>
              </a:lnSpc>
              <a:spcBef>
                <a:spcPts val="600"/>
              </a:spcBef>
              <a:buClr>
                <a:srgbClr val="BBE0E3"/>
              </a:buClr>
              <a:buNone/>
              <a:defRPr/>
            </a:pPr>
            <a:r>
              <a:rPr lang="en-US" altLang="zh-TW" sz="1400" kern="0" dirty="0" err="1">
                <a:solidFill>
                  <a:srgbClr val="000000"/>
                </a:solidFill>
                <a:latin typeface="Times New Roman"/>
                <a:ea typeface="標楷體"/>
              </a:rPr>
              <a:t>WDT_EnableInt</a:t>
            </a: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(void)                                                // Enable WDT Time-out Interrupt</a:t>
            </a:r>
            <a:endParaRPr lang="en-US" altLang="zh-TW" sz="1400" kern="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0" lvl="0" indent="0">
              <a:lnSpc>
                <a:spcPct val="90000"/>
              </a:lnSpc>
              <a:spcBef>
                <a:spcPts val="600"/>
              </a:spcBef>
              <a:buClr>
                <a:srgbClr val="BBE0E3"/>
              </a:buClr>
              <a:buNone/>
              <a:defRPr/>
            </a:pPr>
            <a:r>
              <a:rPr lang="en-US" altLang="zh-TW" sz="1400" kern="0" dirty="0" err="1">
                <a:solidFill>
                  <a:srgbClr val="000000"/>
                </a:solidFill>
                <a:latin typeface="Times New Roman"/>
                <a:ea typeface="標楷體"/>
              </a:rPr>
              <a:t>WDT_DisableInt</a:t>
            </a:r>
            <a:r>
              <a:rPr lang="en-US" altLang="zh-TW" sz="1400" kern="0" dirty="0">
                <a:solidFill>
                  <a:srgbClr val="000000"/>
                </a:solidFill>
                <a:latin typeface="Times New Roman"/>
                <a:ea typeface="標楷體"/>
              </a:rPr>
              <a:t>(void)                                               // Disable WDT Time-out Interrupt</a:t>
            </a:r>
            <a:endParaRPr kumimoji="1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5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764704"/>
            <a:ext cx="7848600" cy="5305425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687454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WDT_Reset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(clear WDT)</a:t>
            </a:r>
            <a:endParaRPr lang="en-US" altLang="zh-TW" sz="2800" dirty="0" smtClean="0">
              <a:solidFill>
                <a:srgbClr val="C00000"/>
              </a:solidFill>
            </a:endParaRP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左大括弧 3"/>
          <p:cNvSpPr/>
          <p:nvPr/>
        </p:nvSpPr>
        <p:spPr bwMode="auto">
          <a:xfrm flipH="1">
            <a:off x="5177747" y="1916832"/>
            <a:ext cx="324458" cy="554360"/>
          </a:xfrm>
          <a:prstGeom prst="leftBrac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 bwMode="auto">
          <a:xfrm flipH="1">
            <a:off x="2809254" y="3791958"/>
            <a:ext cx="221485" cy="16287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字方塊 6"/>
          <p:cNvSpPr txBox="1"/>
          <p:nvPr/>
        </p:nvSpPr>
        <p:spPr>
          <a:xfrm>
            <a:off x="5502205" y="1844824"/>
            <a:ext cx="3210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</a:rPr>
              <a:t>Clear the watchdog timer before </a:t>
            </a:r>
            <a:r>
              <a:rPr lang="en-US" altLang="zh-TW" sz="1600" dirty="0">
                <a:solidFill>
                  <a:schemeClr val="accent2"/>
                </a:solidFill>
              </a:rPr>
              <a:t>the </a:t>
            </a:r>
            <a:r>
              <a:rPr lang="en-US" altLang="zh-TW" sz="1600" dirty="0" smtClean="0">
                <a:solidFill>
                  <a:schemeClr val="accent2"/>
                </a:solidFill>
              </a:rPr>
              <a:t>timer </a:t>
            </a:r>
            <a:r>
              <a:rPr lang="en-US" altLang="zh-TW" sz="1600" dirty="0">
                <a:solidFill>
                  <a:schemeClr val="accent2"/>
                </a:solidFill>
              </a:rPr>
              <a:t>initiates a </a:t>
            </a:r>
            <a:r>
              <a:rPr lang="en-US" altLang="zh-TW" sz="1600" dirty="0" smtClean="0">
                <a:solidFill>
                  <a:schemeClr val="accent2"/>
                </a:solidFill>
              </a:rPr>
              <a:t>system reset </a:t>
            </a:r>
            <a:r>
              <a:rPr lang="en-US" altLang="zh-TW" sz="1600" dirty="0">
                <a:solidFill>
                  <a:schemeClr val="accent2"/>
                </a:solidFill>
              </a:rPr>
              <a:t>	</a:t>
            </a:r>
          </a:p>
          <a:p>
            <a:endParaRPr lang="zh-TW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231928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WDT_Wakeup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99" y="908720"/>
            <a:ext cx="7625801" cy="527166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685800" y="3717032"/>
            <a:ext cx="1869976" cy="21602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84" y="1613123"/>
            <a:ext cx="6200775" cy="4048125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103414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Timer Clock </a:t>
            </a:r>
            <a:r>
              <a:rPr lang="en-US" altLang="zh-TW" dirty="0" smtClean="0"/>
              <a:t>Source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6693" y="836712"/>
            <a:ext cx="6562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0000"/>
                </a:solidFill>
              </a:rPr>
              <a:t>There are four options of clock sources for each channel. 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 bwMode="auto">
          <a:xfrm>
            <a:off x="6991036" y="4014491"/>
            <a:ext cx="1080120" cy="45273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cxnSp>
        <p:nvCxnSpPr>
          <p:cNvPr id="3" name="直線單箭頭接點 2"/>
          <p:cNvCxnSpPr/>
          <p:nvPr/>
        </p:nvCxnSpPr>
        <p:spPr bwMode="auto">
          <a:xfrm flipH="1">
            <a:off x="5694892" y="1484784"/>
            <a:ext cx="144016" cy="216024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文字方塊 3"/>
          <p:cNvSpPr txBox="1"/>
          <p:nvPr/>
        </p:nvSpPr>
        <p:spPr>
          <a:xfrm>
            <a:off x="5781235" y="125691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C00000"/>
                </a:solidFill>
              </a:rPr>
              <a:t>In clock controller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 bwMode="auto">
          <a:xfrm flipH="1">
            <a:off x="5766900" y="2708532"/>
            <a:ext cx="133707" cy="164563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/>
          <p:cNvSpPr txBox="1"/>
          <p:nvPr/>
        </p:nvSpPr>
        <p:spPr>
          <a:xfrm>
            <a:off x="7039215" y="253925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C00000"/>
                </a:solidFill>
              </a:rPr>
              <a:t>In clock controller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 bwMode="auto">
          <a:xfrm>
            <a:off x="5900607" y="2708532"/>
            <a:ext cx="1138608" cy="0"/>
          </a:xfrm>
          <a:prstGeom prst="line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/>
          <p:cNvSpPr/>
          <p:nvPr/>
        </p:nvSpPr>
        <p:spPr>
          <a:xfrm>
            <a:off x="107504" y="4581128"/>
            <a:ext cx="1949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external </a:t>
            </a:r>
            <a:r>
              <a:rPr lang="en-US" altLang="zh-TW" sz="1200" dirty="0" smtClean="0">
                <a:solidFill>
                  <a:schemeClr val="accent2"/>
                </a:solidFill>
              </a:rPr>
              <a:t>low </a:t>
            </a:r>
            <a:r>
              <a:rPr lang="en-US" altLang="zh-TW" sz="1200" dirty="0">
                <a:solidFill>
                  <a:schemeClr val="accent2"/>
                </a:solidFill>
              </a:rPr>
              <a:t>speed crystal</a:t>
            </a:r>
            <a:endParaRPr lang="zh-TW" altLang="en-US" sz="1200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7503" y="4964523"/>
            <a:ext cx="2008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external </a:t>
            </a:r>
            <a:r>
              <a:rPr lang="en-US" altLang="zh-TW" sz="1200" dirty="0" smtClean="0">
                <a:solidFill>
                  <a:schemeClr val="accent2"/>
                </a:solidFill>
              </a:rPr>
              <a:t>high </a:t>
            </a:r>
            <a:r>
              <a:rPr lang="en-US" altLang="zh-TW" sz="1200" dirty="0">
                <a:solidFill>
                  <a:schemeClr val="accent2"/>
                </a:solidFill>
              </a:rPr>
              <a:t>speed crystal</a:t>
            </a:r>
            <a:endParaRPr lang="zh-TW" altLang="en-US" sz="1200" dirty="0">
              <a:solidFill>
                <a:schemeClr val="accent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733" y="3745607"/>
            <a:ext cx="21259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internal high speed oscillator</a:t>
            </a:r>
            <a:endParaRPr lang="zh-TW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8352027" cy="4631027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231928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WDT_Wakeup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70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7" name="直線單箭頭接點 6"/>
          <p:cNvCxnSpPr/>
          <p:nvPr/>
        </p:nvCxnSpPr>
        <p:spPr bwMode="auto">
          <a:xfrm flipH="1">
            <a:off x="4997264" y="1738516"/>
            <a:ext cx="144014" cy="105922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接點 7"/>
          <p:cNvCxnSpPr/>
          <p:nvPr/>
        </p:nvCxnSpPr>
        <p:spPr bwMode="auto">
          <a:xfrm flipV="1">
            <a:off x="5148064" y="1628800"/>
            <a:ext cx="1649398" cy="10029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矩形 1"/>
          <p:cNvSpPr/>
          <p:nvPr/>
        </p:nvSpPr>
        <p:spPr bwMode="auto">
          <a:xfrm>
            <a:off x="755576" y="5085184"/>
            <a:ext cx="1944216" cy="21602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4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394613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Example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323528" y="1091728"/>
            <a:ext cx="7715250" cy="428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None/>
              <a:tabLst/>
              <a:defRPr/>
            </a:pPr>
            <a:r>
              <a:rPr lang="en-US" altLang="zh-TW" sz="2400" kern="0" dirty="0" smtClean="0">
                <a:solidFill>
                  <a:srgbClr val="000000"/>
                </a:solidFill>
                <a:latin typeface="Times New Roman"/>
                <a:ea typeface="標楷體"/>
              </a:rPr>
              <a:t>Set</a:t>
            </a: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</a:t>
            </a: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TCMPR</a:t>
            </a: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= 100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endParaRPr kumimoji="1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r>
              <a:rPr kumimoji="1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One-Shot mode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endParaRPr kumimoji="1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r>
              <a:rPr kumimoji="1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Periodic mode / Toggle mode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endParaRPr kumimoji="1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r>
              <a:rPr kumimoji="1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Continuous Counting mode</a:t>
            </a:r>
          </a:p>
        </p:txBody>
      </p:sp>
      <p:sp>
        <p:nvSpPr>
          <p:cNvPr id="39" name="Line 4"/>
          <p:cNvSpPr>
            <a:spLocks noChangeShapeType="1"/>
          </p:cNvSpPr>
          <p:nvPr/>
        </p:nvSpPr>
        <p:spPr bwMode="auto">
          <a:xfrm>
            <a:off x="4444678" y="4257451"/>
            <a:ext cx="1587" cy="2905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2357115" y="4259039"/>
            <a:ext cx="1439863" cy="296862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Pct val="75000"/>
              <a:buFont typeface="Arial" panose="020B0604020202020204" pitchFamily="34" charset="0"/>
              <a:buNone/>
            </a:pPr>
            <a:r>
              <a:rPr lang="en-US" altLang="zh-TW" sz="1600" smtClean="0">
                <a:solidFill>
                  <a:srgbClr val="333399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Continuous</a:t>
            </a:r>
          </a:p>
        </p:txBody>
      </p:sp>
      <p:sp>
        <p:nvSpPr>
          <p:cNvPr id="41" name="Line 6"/>
          <p:cNvSpPr>
            <a:spLocks noChangeShapeType="1"/>
          </p:cNvSpPr>
          <p:nvPr/>
        </p:nvSpPr>
        <p:spPr bwMode="auto">
          <a:xfrm>
            <a:off x="5382890" y="4403501"/>
            <a:ext cx="3454400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5290815" y="4187601"/>
            <a:ext cx="52228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75000"/>
              <a:buFont typeface="Arial" panose="020B0604020202020204" pitchFamily="34" charset="0"/>
              <a:buNone/>
            </a:pPr>
            <a:r>
              <a:rPr kumimoji="0" lang="en-US" altLang="zh-TW" sz="1600" smtClean="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101</a:t>
            </a: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8191178" y="4189189"/>
            <a:ext cx="633412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75000"/>
              <a:buFont typeface="Arial" panose="020B0604020202020204" pitchFamily="34" charset="0"/>
              <a:buNone/>
            </a:pPr>
            <a:r>
              <a:rPr kumimoji="0" lang="en-US" altLang="zh-TW" sz="1600" smtClean="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r>
              <a:rPr kumimoji="0" lang="en-US" altLang="zh-TW" sz="1600" baseline="30000" smtClean="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24</a:t>
            </a:r>
            <a:r>
              <a:rPr kumimoji="0" lang="en-US" altLang="zh-TW" sz="1600" smtClean="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-1</a:t>
            </a:r>
          </a:p>
        </p:txBody>
      </p:sp>
      <p:sp>
        <p:nvSpPr>
          <p:cNvPr id="44" name="Text Box 9"/>
          <p:cNvSpPr txBox="1">
            <a:spLocks noChangeArrowheads="1"/>
          </p:cNvSpPr>
          <p:nvPr/>
        </p:nvSpPr>
        <p:spPr bwMode="auto">
          <a:xfrm>
            <a:off x="2357115" y="2435001"/>
            <a:ext cx="1439863" cy="296863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Pct val="75000"/>
              <a:buFont typeface="Arial" panose="020B0604020202020204" pitchFamily="34" charset="0"/>
              <a:buNone/>
            </a:pPr>
            <a:r>
              <a:rPr lang="en-US" altLang="zh-TW" sz="1600" smtClean="0">
                <a:solidFill>
                  <a:srgbClr val="333399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One shot</a:t>
            </a: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>
            <a:off x="4444678" y="2433414"/>
            <a:ext cx="1587" cy="2905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>
            <a:off x="4444678" y="2577876"/>
            <a:ext cx="9366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4373240" y="2361976"/>
            <a:ext cx="296863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75000"/>
              <a:buFont typeface="Arial" panose="020B0604020202020204" pitchFamily="34" charset="0"/>
              <a:buNone/>
            </a:pPr>
            <a:r>
              <a:rPr kumimoji="0" lang="en-US" altLang="zh-TW" sz="1600" smtClean="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</a:t>
            </a: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auto">
          <a:xfrm>
            <a:off x="4859015" y="2361976"/>
            <a:ext cx="52228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75000"/>
              <a:buFont typeface="Arial" panose="020B0604020202020204" pitchFamily="34" charset="0"/>
              <a:buNone/>
            </a:pPr>
            <a:r>
              <a:rPr kumimoji="0" lang="en-US" altLang="zh-TW" sz="1600" smtClean="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100</a:t>
            </a:r>
          </a:p>
        </p:txBody>
      </p:sp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2357115" y="3325589"/>
            <a:ext cx="1439863" cy="296862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Pct val="75000"/>
              <a:buFont typeface="Arial" panose="020B0604020202020204" pitchFamily="34" charset="0"/>
              <a:buNone/>
            </a:pPr>
            <a:r>
              <a:rPr lang="en-US" altLang="zh-TW" sz="1600" dirty="0" smtClean="0">
                <a:solidFill>
                  <a:srgbClr val="333399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Periodic</a:t>
            </a:r>
          </a:p>
        </p:txBody>
      </p:sp>
      <p:sp>
        <p:nvSpPr>
          <p:cNvPr id="50" name="Line 16"/>
          <p:cNvSpPr>
            <a:spLocks noChangeShapeType="1"/>
          </p:cNvSpPr>
          <p:nvPr/>
        </p:nvSpPr>
        <p:spPr bwMode="auto">
          <a:xfrm>
            <a:off x="4446265" y="3376389"/>
            <a:ext cx="0" cy="2159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Line 17"/>
          <p:cNvSpPr>
            <a:spLocks noChangeShapeType="1"/>
          </p:cNvSpPr>
          <p:nvPr/>
        </p:nvSpPr>
        <p:spPr bwMode="auto">
          <a:xfrm>
            <a:off x="4444678" y="3519264"/>
            <a:ext cx="936625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2" name="Text Box 18"/>
          <p:cNvSpPr txBox="1">
            <a:spLocks noChangeArrowheads="1"/>
          </p:cNvSpPr>
          <p:nvPr/>
        </p:nvSpPr>
        <p:spPr bwMode="auto">
          <a:xfrm>
            <a:off x="4374828" y="3306539"/>
            <a:ext cx="296862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75000"/>
              <a:buFont typeface="Arial" panose="020B0604020202020204" pitchFamily="34" charset="0"/>
              <a:buNone/>
            </a:pPr>
            <a:r>
              <a:rPr kumimoji="0" lang="en-US" altLang="zh-TW" sz="1600" smtClean="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</a:t>
            </a:r>
          </a:p>
        </p:txBody>
      </p:sp>
      <p:sp>
        <p:nvSpPr>
          <p:cNvPr id="53" name="Text Box 19"/>
          <p:cNvSpPr txBox="1">
            <a:spLocks noChangeArrowheads="1"/>
          </p:cNvSpPr>
          <p:nvPr/>
        </p:nvSpPr>
        <p:spPr bwMode="auto">
          <a:xfrm>
            <a:off x="4878065" y="3306539"/>
            <a:ext cx="52228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75000"/>
              <a:buFont typeface="Arial" panose="020B0604020202020204" pitchFamily="34" charset="0"/>
              <a:buNone/>
            </a:pPr>
            <a:r>
              <a:rPr kumimoji="0" lang="en-US" altLang="zh-TW" sz="1600" smtClean="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100</a:t>
            </a:r>
          </a:p>
        </p:txBody>
      </p:sp>
      <p:sp>
        <p:nvSpPr>
          <p:cNvPr id="54" name="Text Box 20"/>
          <p:cNvSpPr txBox="1">
            <a:spLocks noChangeArrowheads="1"/>
          </p:cNvSpPr>
          <p:nvPr/>
        </p:nvSpPr>
        <p:spPr bwMode="auto">
          <a:xfrm>
            <a:off x="4662165" y="2820764"/>
            <a:ext cx="1450975" cy="28733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75000"/>
              <a:buFont typeface="Arial" panose="020B0604020202020204" pitchFamily="34" charset="0"/>
              <a:buNone/>
            </a:pPr>
            <a:r>
              <a:rPr kumimoji="0" lang="en-US" altLang="zh-TW" sz="160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Reset counter</a:t>
            </a:r>
          </a:p>
        </p:txBody>
      </p:sp>
      <p:sp>
        <p:nvSpPr>
          <p:cNvPr id="55" name="Text Box 21"/>
          <p:cNvSpPr txBox="1">
            <a:spLocks noChangeArrowheads="1"/>
          </p:cNvSpPr>
          <p:nvPr/>
        </p:nvSpPr>
        <p:spPr bwMode="auto">
          <a:xfrm>
            <a:off x="7830815" y="3716114"/>
            <a:ext cx="989013" cy="2889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75000"/>
              <a:buFont typeface="Arial" panose="020B0604020202020204" pitchFamily="34" charset="0"/>
              <a:buNone/>
            </a:pPr>
            <a:r>
              <a:rPr kumimoji="0" lang="en-US" altLang="zh-TW" sz="160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Overflow</a:t>
            </a:r>
          </a:p>
        </p:txBody>
      </p:sp>
      <p:sp>
        <p:nvSpPr>
          <p:cNvPr id="56" name="Line 22"/>
          <p:cNvSpPr>
            <a:spLocks noChangeShapeType="1"/>
          </p:cNvSpPr>
          <p:nvPr/>
        </p:nvSpPr>
        <p:spPr bwMode="auto">
          <a:xfrm>
            <a:off x="5311453" y="3109689"/>
            <a:ext cx="0" cy="28733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" name="Line 23"/>
          <p:cNvSpPr>
            <a:spLocks noChangeShapeType="1"/>
          </p:cNvSpPr>
          <p:nvPr/>
        </p:nvSpPr>
        <p:spPr bwMode="auto">
          <a:xfrm>
            <a:off x="8800778" y="4043139"/>
            <a:ext cx="0" cy="28733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58" name="AutoShape 24"/>
          <p:cNvCxnSpPr>
            <a:cxnSpLocks noChangeShapeType="1"/>
            <a:stCxn id="53" idx="3"/>
            <a:endCxn id="52" idx="2"/>
          </p:cNvCxnSpPr>
          <p:nvPr/>
        </p:nvCxnSpPr>
        <p:spPr bwMode="auto">
          <a:xfrm flipH="1">
            <a:off x="4524053" y="3451001"/>
            <a:ext cx="876300" cy="142875"/>
          </a:xfrm>
          <a:prstGeom prst="curvedConnector4">
            <a:avLst>
              <a:gd name="adj1" fmla="val -25907"/>
              <a:gd name="adj2" fmla="val 2588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9" name="AutoShape 25"/>
          <p:cNvCxnSpPr>
            <a:cxnSpLocks noChangeShapeType="1"/>
          </p:cNvCxnSpPr>
          <p:nvPr/>
        </p:nvCxnSpPr>
        <p:spPr bwMode="auto">
          <a:xfrm rot="5400000">
            <a:off x="4889178" y="3087463"/>
            <a:ext cx="6350" cy="892175"/>
          </a:xfrm>
          <a:prstGeom prst="curvedConnector3">
            <a:avLst>
              <a:gd name="adj1" fmla="val 3575000"/>
            </a:avLst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0" name="AutoShape 26"/>
          <p:cNvCxnSpPr>
            <a:cxnSpLocks noChangeShapeType="1"/>
          </p:cNvCxnSpPr>
          <p:nvPr/>
        </p:nvCxnSpPr>
        <p:spPr bwMode="auto">
          <a:xfrm rot="10800000">
            <a:off x="4430390" y="4403501"/>
            <a:ext cx="2160588" cy="776288"/>
          </a:xfrm>
          <a:prstGeom prst="curvedConnector2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" name="AutoShape 27"/>
          <p:cNvCxnSpPr>
            <a:cxnSpLocks noChangeShapeType="1"/>
          </p:cNvCxnSpPr>
          <p:nvPr/>
        </p:nvCxnSpPr>
        <p:spPr bwMode="auto">
          <a:xfrm rot="5400000">
            <a:off x="7281540" y="3638326"/>
            <a:ext cx="779463" cy="2303463"/>
          </a:xfrm>
          <a:prstGeom prst="curvedConnector2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2" name="Line 28"/>
          <p:cNvSpPr>
            <a:spLocks noChangeShapeType="1"/>
          </p:cNvSpPr>
          <p:nvPr/>
        </p:nvSpPr>
        <p:spPr bwMode="auto">
          <a:xfrm>
            <a:off x="4446265" y="4403501"/>
            <a:ext cx="936625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3" name="Text Box 29"/>
          <p:cNvSpPr txBox="1">
            <a:spLocks noChangeArrowheads="1"/>
          </p:cNvSpPr>
          <p:nvPr/>
        </p:nvSpPr>
        <p:spPr bwMode="auto">
          <a:xfrm>
            <a:off x="4374828" y="4186014"/>
            <a:ext cx="296862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75000"/>
              <a:buFont typeface="Arial" panose="020B0604020202020204" pitchFamily="34" charset="0"/>
              <a:buNone/>
            </a:pPr>
            <a:r>
              <a:rPr kumimoji="0" lang="en-US" altLang="zh-TW" sz="1600" smtClean="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</a:t>
            </a:r>
          </a:p>
        </p:txBody>
      </p:sp>
      <p:sp>
        <p:nvSpPr>
          <p:cNvPr id="64" name="Text Box 30"/>
          <p:cNvSpPr txBox="1">
            <a:spLocks noChangeArrowheads="1"/>
          </p:cNvSpPr>
          <p:nvPr/>
        </p:nvSpPr>
        <p:spPr bwMode="auto">
          <a:xfrm>
            <a:off x="4860603" y="4186014"/>
            <a:ext cx="52228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75000"/>
              <a:buFont typeface="Arial" panose="020B0604020202020204" pitchFamily="34" charset="0"/>
              <a:buNone/>
            </a:pPr>
            <a:r>
              <a:rPr kumimoji="0" lang="en-US" altLang="zh-TW" sz="1600" smtClean="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100</a:t>
            </a:r>
          </a:p>
        </p:txBody>
      </p:sp>
      <p:sp>
        <p:nvSpPr>
          <p:cNvPr id="65" name="Line 31"/>
          <p:cNvSpPr>
            <a:spLocks noChangeShapeType="1"/>
          </p:cNvSpPr>
          <p:nvPr/>
        </p:nvSpPr>
        <p:spPr bwMode="auto">
          <a:xfrm>
            <a:off x="5382890" y="2300064"/>
            <a:ext cx="0" cy="28082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4943153" y="2012726"/>
            <a:ext cx="942975" cy="28733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75000"/>
              <a:buFont typeface="Arial" panose="020B0604020202020204" pitchFamily="34" charset="0"/>
              <a:buNone/>
            </a:pPr>
            <a:r>
              <a:rPr kumimoji="0" lang="en-US" altLang="zh-TW" sz="160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Interrupt</a:t>
            </a:r>
          </a:p>
        </p:txBody>
      </p:sp>
    </p:spTree>
    <p:extLst>
      <p:ext uri="{BB962C8B-B14F-4D97-AF65-F5344CB8AC3E}">
        <p14:creationId xmlns:p14="http://schemas.microsoft.com/office/powerpoint/2010/main" val="7481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4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4424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Functional Description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764704"/>
            <a:ext cx="2238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One-shot Mode</a:t>
            </a:r>
          </a:p>
        </p:txBody>
      </p:sp>
      <p:sp>
        <p:nvSpPr>
          <p:cNvPr id="8" name="矩形 7"/>
          <p:cNvSpPr/>
          <p:nvPr/>
        </p:nvSpPr>
        <p:spPr>
          <a:xfrm>
            <a:off x="562264" y="1145553"/>
            <a:ext cx="80338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If </a:t>
            </a:r>
            <a:r>
              <a:rPr lang="en-US" altLang="zh-TW" sz="1600" dirty="0" smtClean="0">
                <a:solidFill>
                  <a:srgbClr val="0070C0"/>
                </a:solidFill>
              </a:rPr>
              <a:t>CEN </a:t>
            </a:r>
            <a:r>
              <a:rPr lang="en-US" altLang="zh-TW" sz="1600" dirty="0">
                <a:solidFill>
                  <a:schemeClr val="tx1"/>
                </a:solidFill>
              </a:rPr>
              <a:t>(TCSR[30] timer enable bit) is set to 1, the timer counter starts up </a:t>
            </a:r>
            <a:r>
              <a:rPr lang="en-US" altLang="zh-TW" sz="1600" dirty="0" smtClean="0">
                <a:solidFill>
                  <a:schemeClr val="tx1"/>
                </a:solidFill>
              </a:rPr>
              <a:t>counting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Once the timer counter value reaches timer compare register (</a:t>
            </a:r>
            <a:r>
              <a:rPr lang="en-US" altLang="zh-TW" sz="1600" dirty="0">
                <a:solidFill>
                  <a:srgbClr val="C00000"/>
                </a:solidFill>
              </a:rPr>
              <a:t>TCMPR</a:t>
            </a:r>
            <a:r>
              <a:rPr lang="en-US" altLang="zh-TW" sz="1600" dirty="0">
                <a:solidFill>
                  <a:schemeClr val="tx1"/>
                </a:solidFill>
              </a:rPr>
              <a:t>) </a:t>
            </a:r>
            <a:r>
              <a:rPr lang="en-US" altLang="zh-TW" sz="1600" dirty="0" smtClean="0">
                <a:solidFill>
                  <a:schemeClr val="tx1"/>
                </a:solidFill>
              </a:rPr>
              <a:t>value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if </a:t>
            </a:r>
            <a:r>
              <a:rPr lang="en-US" altLang="zh-TW" sz="1600" dirty="0">
                <a:solidFill>
                  <a:srgbClr val="0070C0"/>
                </a:solidFill>
              </a:rPr>
              <a:t>IE</a:t>
            </a:r>
            <a:r>
              <a:rPr lang="en-US" altLang="zh-TW" sz="1600" dirty="0">
                <a:solidFill>
                  <a:schemeClr val="tx1"/>
                </a:solidFill>
              </a:rPr>
              <a:t> (TCSR[29] interrupt enable bit) is set to 1, then the timer interrupt flag is set and the interrupt signal is generated and sent to NVIC to inform CPU.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If </a:t>
            </a:r>
            <a:r>
              <a:rPr lang="en-US" altLang="zh-TW" sz="1600" dirty="0">
                <a:solidFill>
                  <a:srgbClr val="0070C0"/>
                </a:solidFill>
              </a:rPr>
              <a:t>IE</a:t>
            </a:r>
            <a:r>
              <a:rPr lang="en-US" altLang="zh-TW" sz="1600" dirty="0">
                <a:solidFill>
                  <a:schemeClr val="tx1"/>
                </a:solidFill>
              </a:rPr>
              <a:t> (TCSR[29] interrupt enable bit) is set to 0, no interrupt signal is </a:t>
            </a:r>
            <a:r>
              <a:rPr lang="en-US" altLang="zh-TW" sz="1600" dirty="0" smtClean="0">
                <a:solidFill>
                  <a:schemeClr val="tx1"/>
                </a:solidFill>
              </a:rPr>
              <a:t>generated.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Once </a:t>
            </a:r>
            <a:r>
              <a:rPr lang="en-US" altLang="zh-TW" sz="1600" dirty="0">
                <a:solidFill>
                  <a:schemeClr val="tx1"/>
                </a:solidFill>
              </a:rPr>
              <a:t>the timer counter value reaches timer compare register (TCMPR) value, the timer counter value goes back to counting initial value and </a:t>
            </a:r>
            <a:r>
              <a:rPr lang="en-US" altLang="zh-TW" sz="1600" dirty="0">
                <a:solidFill>
                  <a:srgbClr val="0070C0"/>
                </a:solidFill>
              </a:rPr>
              <a:t>CEN (timer enable bit) is cleared to 0 by timer </a:t>
            </a:r>
            <a:r>
              <a:rPr lang="en-US" altLang="zh-TW" sz="1600" dirty="0" smtClean="0">
                <a:solidFill>
                  <a:srgbClr val="0070C0"/>
                </a:solidFill>
              </a:rPr>
              <a:t>controller. The timer </a:t>
            </a:r>
            <a:r>
              <a:rPr lang="en-US" altLang="zh-TW" sz="1600" dirty="0">
                <a:solidFill>
                  <a:srgbClr val="0070C0"/>
                </a:solidFill>
              </a:rPr>
              <a:t>counting operation </a:t>
            </a:r>
            <a:r>
              <a:rPr lang="en-US" altLang="zh-TW" sz="1600" dirty="0" smtClean="0">
                <a:solidFill>
                  <a:srgbClr val="0070C0"/>
                </a:solidFill>
              </a:rPr>
              <a:t>also stops.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3528" y="3587441"/>
            <a:ext cx="2113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Periodic Mode</a:t>
            </a:r>
          </a:p>
        </p:txBody>
      </p:sp>
      <p:sp>
        <p:nvSpPr>
          <p:cNvPr id="10" name="矩形 9"/>
          <p:cNvSpPr/>
          <p:nvPr/>
        </p:nvSpPr>
        <p:spPr>
          <a:xfrm>
            <a:off x="562264" y="3955786"/>
            <a:ext cx="81862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If </a:t>
            </a:r>
            <a:r>
              <a:rPr lang="en-US" altLang="zh-TW" sz="1600" dirty="0" smtClean="0">
                <a:solidFill>
                  <a:srgbClr val="0070C0"/>
                </a:solidFill>
              </a:rPr>
              <a:t>CEN</a:t>
            </a:r>
            <a:r>
              <a:rPr lang="en-US" altLang="zh-TW" sz="1600" dirty="0" smtClean="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solidFill>
                  <a:schemeClr val="tx1"/>
                </a:solidFill>
              </a:rPr>
              <a:t>(TCSR[30] timer enable bit) is set to 1, the timer counter starts up </a:t>
            </a:r>
            <a:r>
              <a:rPr lang="en-US" altLang="zh-TW" sz="1600" dirty="0" smtClean="0">
                <a:solidFill>
                  <a:schemeClr val="tx1"/>
                </a:solidFill>
              </a:rPr>
              <a:t>counting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Once the timer counter value reaches timer compare register (</a:t>
            </a:r>
            <a:r>
              <a:rPr lang="en-US" altLang="zh-TW" sz="1600" dirty="0">
                <a:solidFill>
                  <a:srgbClr val="C00000"/>
                </a:solidFill>
              </a:rPr>
              <a:t>TCMPR</a:t>
            </a:r>
            <a:r>
              <a:rPr lang="en-US" altLang="zh-TW" sz="1600" dirty="0">
                <a:solidFill>
                  <a:schemeClr val="tx1"/>
                </a:solidFill>
              </a:rPr>
              <a:t>) </a:t>
            </a:r>
            <a:r>
              <a:rPr lang="en-US" altLang="zh-TW" sz="1600" dirty="0" smtClean="0">
                <a:solidFill>
                  <a:schemeClr val="tx1"/>
                </a:solidFill>
              </a:rPr>
              <a:t>value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if </a:t>
            </a:r>
            <a:r>
              <a:rPr lang="en-US" altLang="zh-TW" sz="1600" dirty="0">
                <a:solidFill>
                  <a:srgbClr val="0070C0"/>
                </a:solidFill>
              </a:rPr>
              <a:t>IE</a:t>
            </a:r>
            <a:r>
              <a:rPr lang="en-US" altLang="zh-TW" sz="1600" dirty="0">
                <a:solidFill>
                  <a:schemeClr val="tx1"/>
                </a:solidFill>
              </a:rPr>
              <a:t> (TCSR[29] interrupt enable bit) is set to 1, then the timer interrupt flag is set and the interrupt signal is generated and sent to NVIC to inform CPU.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If </a:t>
            </a:r>
            <a:r>
              <a:rPr lang="en-US" altLang="zh-TW" sz="1600" dirty="0">
                <a:solidFill>
                  <a:srgbClr val="0070C0"/>
                </a:solidFill>
              </a:rPr>
              <a:t>IE</a:t>
            </a:r>
            <a:r>
              <a:rPr lang="en-US" altLang="zh-TW" sz="1600" dirty="0">
                <a:solidFill>
                  <a:schemeClr val="tx1"/>
                </a:solidFill>
              </a:rPr>
              <a:t> (TCSR[29] interrupt enable bit) is set to 0, no interrupt signal is </a:t>
            </a:r>
            <a:r>
              <a:rPr lang="en-US" altLang="zh-TW" sz="1600" dirty="0" smtClean="0">
                <a:solidFill>
                  <a:schemeClr val="tx1"/>
                </a:solidFill>
              </a:rPr>
              <a:t>generated.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Once </a:t>
            </a:r>
            <a:r>
              <a:rPr lang="en-US" altLang="zh-TW" sz="1600" dirty="0">
                <a:solidFill>
                  <a:schemeClr val="tx1"/>
                </a:solidFill>
              </a:rPr>
              <a:t>the timer counter value reaches timer compare register (TCMPR) value, the timer counter value goes back to counting initial value and </a:t>
            </a:r>
            <a:r>
              <a:rPr lang="en-US" altLang="zh-TW" sz="1600" dirty="0">
                <a:solidFill>
                  <a:srgbClr val="0070C0"/>
                </a:solidFill>
              </a:rPr>
              <a:t>CEN (timer enable bit) is kept at 1 (counting enable continuously). The </a:t>
            </a:r>
            <a:r>
              <a:rPr lang="en-US" altLang="zh-TW" sz="1600" dirty="0" smtClean="0">
                <a:solidFill>
                  <a:srgbClr val="0070C0"/>
                </a:solidFill>
              </a:rPr>
              <a:t>timer </a:t>
            </a:r>
            <a:r>
              <a:rPr lang="en-US" altLang="zh-TW" sz="1600" dirty="0">
                <a:solidFill>
                  <a:srgbClr val="0070C0"/>
                </a:solidFill>
              </a:rPr>
              <a:t>operates up counting </a:t>
            </a:r>
            <a:r>
              <a:rPr lang="en-US" altLang="zh-TW" sz="1600" dirty="0" smtClean="0">
                <a:solidFill>
                  <a:srgbClr val="0070C0"/>
                </a:solidFill>
              </a:rPr>
              <a:t>again.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1_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華康新特圓體"/>
        <a:cs typeface="新細明體"/>
      </a:majorFont>
      <a:minorFont>
        <a:latin typeface="Arial"/>
        <a:ea typeface="華康中圓體(P)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7324</TotalTime>
  <Pages>47</Pages>
  <Words>2506</Words>
  <Application>Microsoft Office PowerPoint</Application>
  <PresentationFormat>Letter 紙張 (8.5x11 英吋)</PresentationFormat>
  <Paragraphs>372</Paragraphs>
  <Slides>70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70</vt:i4>
      </vt:variant>
    </vt:vector>
  </HeadingPairs>
  <TitlesOfParts>
    <vt:vector size="80" baseType="lpstr">
      <vt:lpstr>Arial Unicode MS</vt:lpstr>
      <vt:lpstr>華康中圓體(P)</vt:lpstr>
      <vt:lpstr>華康新特圓體</vt:lpstr>
      <vt:lpstr>新細明體</vt:lpstr>
      <vt:lpstr>標楷體</vt:lpstr>
      <vt:lpstr>Arial</vt:lpstr>
      <vt:lpstr>Times New Roman</vt:lpstr>
      <vt:lpstr>Wingdings</vt:lpstr>
      <vt:lpstr>1_Default Design</vt:lpstr>
      <vt:lpstr>Network</vt:lpstr>
      <vt:lpstr>Timer / RTC/ WatchDog </vt:lpstr>
      <vt:lpstr>Outline</vt:lpstr>
      <vt:lpstr>Timer</vt:lpstr>
      <vt:lpstr>Timer</vt:lpstr>
      <vt:lpstr>NUC140 System Interrupt Map</vt:lpstr>
      <vt:lpstr>NUC140 Timer Block Diagram</vt:lpstr>
      <vt:lpstr>Timer Clock Source </vt:lpstr>
      <vt:lpstr>Example</vt:lpstr>
      <vt:lpstr>Functional Description </vt:lpstr>
      <vt:lpstr>Functional Description </vt:lpstr>
      <vt:lpstr>Functional Description </vt:lpstr>
      <vt:lpstr>Functional Description </vt:lpstr>
      <vt:lpstr>Timer Register Map </vt:lpstr>
      <vt:lpstr>Timer Interrupt setting</vt:lpstr>
      <vt:lpstr>SampleCode: TMR_Modes </vt:lpstr>
      <vt:lpstr>SampleCode: TMR_Modes </vt:lpstr>
      <vt:lpstr>SampleCode: TMR_Modes </vt:lpstr>
      <vt:lpstr>SampleCode: TMR_LED </vt:lpstr>
      <vt:lpstr>SampleCode: TMR_LED (RGB)  </vt:lpstr>
      <vt:lpstr>SampleCode: TMR_LED (RGB)  </vt:lpstr>
      <vt:lpstr>Review: GPIO_7seg </vt:lpstr>
      <vt:lpstr>SampleCode: TMR_LED (7seg) </vt:lpstr>
      <vt:lpstr>SampleCode: TMR_LED (7seg) </vt:lpstr>
      <vt:lpstr>Review: Scankey.c</vt:lpstr>
      <vt:lpstr>Review: GPIO_IRQ (with keypad) </vt:lpstr>
      <vt:lpstr>SampleCode: TMR_LED (7seg+keypad)1 </vt:lpstr>
      <vt:lpstr>SampleCode: TMR_LED (7seg+keypad)1</vt:lpstr>
      <vt:lpstr>SampleCode: TMR_LED (7seg+keypad)1</vt:lpstr>
      <vt:lpstr>SampleCode: TMR_LED (7seg+keypad)1</vt:lpstr>
      <vt:lpstr>SampleCode: TMR_LED (7seg+keypad)1</vt:lpstr>
      <vt:lpstr>SampleCode: TMR_LED (7seg+keypad)1 </vt:lpstr>
      <vt:lpstr>SampleCode: TMR_LED (7seg+keypad)2</vt:lpstr>
      <vt:lpstr>SampleCode: TMR_LED (7seg+keypad)2</vt:lpstr>
      <vt:lpstr>SampleCode: TMR_LED (7seg+keypad)3</vt:lpstr>
      <vt:lpstr>SampleCode: TMR_LED (7seg+keypad)3</vt:lpstr>
      <vt:lpstr>SampleCode: TMR_LED (7seg+keypad)3</vt:lpstr>
      <vt:lpstr>Timer as Input Device</vt:lpstr>
      <vt:lpstr>SampleCode: TMR_EventCount </vt:lpstr>
      <vt:lpstr>SampleCode: TMR_EventCount </vt:lpstr>
      <vt:lpstr>SampleCode: TMR_EventCount </vt:lpstr>
      <vt:lpstr>Real Time Clock (RTC) </vt:lpstr>
      <vt:lpstr>NUC140 Real Time Clock Block Diagram</vt:lpstr>
      <vt:lpstr>NUC140 System Interrupt Map</vt:lpstr>
      <vt:lpstr>SampleCode: RTC_LCD </vt:lpstr>
      <vt:lpstr>SampleCode: RTC_LCD </vt:lpstr>
      <vt:lpstr>SampleCode: RTC_LCD_Clock </vt:lpstr>
      <vt:lpstr>SampleCode: RTC_LCD_Clock </vt:lpstr>
      <vt:lpstr>SampleCode: RTC_LCD_Clock </vt:lpstr>
      <vt:lpstr>SampleCode: RTC_Alarm_LCD </vt:lpstr>
      <vt:lpstr>SampleCode: RTC_Alarm_LCD </vt:lpstr>
      <vt:lpstr>SampleCode: RTC_Alarm_LCD </vt:lpstr>
      <vt:lpstr>Watchdog Timer (WDT) – Detecting Software “Hangs” </vt:lpstr>
      <vt:lpstr>Watchdog General Block Diagram</vt:lpstr>
      <vt:lpstr>Watchdog Timer (WDT) </vt:lpstr>
      <vt:lpstr>Watchdog Timer Clock Source </vt:lpstr>
      <vt:lpstr>NUC140 Watchdog Timer Block Diagram</vt:lpstr>
      <vt:lpstr>NUC140 System Interrupt Map</vt:lpstr>
      <vt:lpstr>Timing of Interrupt and Reset Signal</vt:lpstr>
      <vt:lpstr>Watchdog Timeout Interval Selection</vt:lpstr>
      <vt:lpstr>Functional Description </vt:lpstr>
      <vt:lpstr>Functional Description </vt:lpstr>
      <vt:lpstr>Watchdog Timer Register Map </vt:lpstr>
      <vt:lpstr>SampleCode: WDT_Interrupt </vt:lpstr>
      <vt:lpstr>SampleCode: WDT_Interrupt </vt:lpstr>
      <vt:lpstr>SampleCode: WDT_Reset</vt:lpstr>
      <vt:lpstr>SampleCode: WDT_Reset </vt:lpstr>
      <vt:lpstr>SampleCode: WDT_Reset</vt:lpstr>
      <vt:lpstr>SampleCode: WDT_Reset (clear WDT)</vt:lpstr>
      <vt:lpstr>SampleCode: WDT_Wakeup</vt:lpstr>
      <vt:lpstr>SampleCode: WDT_Wakeup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ENGIN112 - lecture 2</dc:title>
  <dc:subject/>
  <dc:creator>Russ Tessier</dc:creator>
  <cp:keywords/>
  <dc:description/>
  <cp:lastModifiedBy>陳德生</cp:lastModifiedBy>
  <cp:revision>573</cp:revision>
  <cp:lastPrinted>1997-08-27T08:28:34Z</cp:lastPrinted>
  <dcterms:created xsi:type="dcterms:W3CDTF">1997-08-19T16:58:46Z</dcterms:created>
  <dcterms:modified xsi:type="dcterms:W3CDTF">2025-12-01T06:21:41Z</dcterms:modified>
</cp:coreProperties>
</file>